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68" r:id="rId5"/>
    <p:sldMasterId id="2147483670" r:id="rId6"/>
  </p:sldMasterIdLst>
  <p:notesMasterIdLst>
    <p:notesMasterId r:id="rId26"/>
  </p:notesMasterIdLst>
  <p:sldIdLst>
    <p:sldId id="358" r:id="rId7"/>
    <p:sldId id="323" r:id="rId8"/>
    <p:sldId id="359" r:id="rId9"/>
    <p:sldId id="326" r:id="rId10"/>
    <p:sldId id="327" r:id="rId11"/>
    <p:sldId id="346" r:id="rId12"/>
    <p:sldId id="347" r:id="rId13"/>
    <p:sldId id="348" r:id="rId14"/>
    <p:sldId id="357" r:id="rId15"/>
    <p:sldId id="345" r:id="rId16"/>
    <p:sldId id="335" r:id="rId17"/>
    <p:sldId id="351" r:id="rId18"/>
    <p:sldId id="340" r:id="rId19"/>
    <p:sldId id="341" r:id="rId20"/>
    <p:sldId id="349" r:id="rId21"/>
    <p:sldId id="339" r:id="rId22"/>
    <p:sldId id="342" r:id="rId23"/>
    <p:sldId id="337" r:id="rId24"/>
    <p:sldId id="356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anne Carter" initials="JC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1F2C"/>
    <a:srgbClr val="5858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8267" autoAdjust="0"/>
  </p:normalViewPr>
  <p:slideViewPr>
    <p:cSldViewPr snapToGrid="0" snapToObjects="1">
      <p:cViewPr varScale="1">
        <p:scale>
          <a:sx n="59" d="100"/>
          <a:sy n="59" d="100"/>
        </p:scale>
        <p:origin x="-212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notesMaster" Target="notesMasters/notesMaster1.xml"/><Relationship Id="rId39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8033C0-4535-4AE6-85C7-06C9B271AF07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7BF880-60C6-4E29-8822-C50E2ADD6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610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BF880-60C6-4E29-8822-C50E2ADD604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2434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BF880-60C6-4E29-8822-C50E2ADD604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9841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BF880-60C6-4E29-8822-C50E2ADD604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6476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BF880-60C6-4E29-8822-C50E2ADD604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0596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BF880-60C6-4E29-8822-C50E2ADD604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6994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BF880-60C6-4E29-8822-C50E2ADD604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3844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BF880-60C6-4E29-8822-C50E2ADD604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676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F398A-35EE-E446-A0C4-8E713839DB2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0827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BF880-60C6-4E29-8822-C50E2ADD604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4059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BF880-60C6-4E29-8822-C50E2ADD604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7083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BF880-60C6-4E29-8822-C50E2ADD604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259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BF880-60C6-4E29-8822-C50E2ADD604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8050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BF880-60C6-4E29-8822-C50E2ADD604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8797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BF880-60C6-4E29-8822-C50E2ADD604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9532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BF880-60C6-4E29-8822-C50E2ADD604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953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accent1"/>
                </a:solidFill>
                <a:latin typeface="Helvetica"/>
                <a:cs typeface="Helvetica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  <a:latin typeface="Helvetica"/>
                <a:cs typeface="Helvetica"/>
              </a:defRPr>
            </a:lvl1pPr>
            <a:lvl2pPr marL="742950" indent="-285750">
              <a:buFont typeface="Courier New"/>
              <a:buChar char="o"/>
              <a:defRPr>
                <a:solidFill>
                  <a:schemeClr val="accent4"/>
                </a:solidFill>
                <a:latin typeface="Helvetica"/>
                <a:cs typeface="Helvetica"/>
              </a:defRPr>
            </a:lvl2pPr>
            <a:lvl3pPr>
              <a:defRPr>
                <a:solidFill>
                  <a:schemeClr val="accent4"/>
                </a:solidFill>
                <a:latin typeface="Helvetica"/>
                <a:cs typeface="Helvetica"/>
              </a:defRPr>
            </a:lvl3pPr>
            <a:lvl4pPr marL="1600200" indent="-228600">
              <a:buFont typeface="Courier New"/>
              <a:buChar char="o"/>
              <a:defRPr>
                <a:solidFill>
                  <a:schemeClr val="accent4"/>
                </a:solidFill>
                <a:latin typeface="Helvetica"/>
                <a:cs typeface="Helvetica"/>
              </a:defRPr>
            </a:lvl4pPr>
            <a:lvl5pPr>
              <a:defRPr>
                <a:latin typeface="Helvetica"/>
                <a:cs typeface="Helvetica"/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908293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D1277088-78AA-4AAA-B803-BF424A1136D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36352D8-FA97-4F53-B645-8D1B8EE060EE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C06DF2B1-0DC6-46E9-8459-3565E6450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367EFD0-8051-4946-AE83-BFD932256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91AB9E5-8EE6-4B7E-92D6-5D93F76C6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676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04852" y="4402163"/>
            <a:ext cx="7772400" cy="1470025"/>
          </a:xfrm>
        </p:spPr>
        <p:txBody>
          <a:bodyPr anchor="t"/>
          <a:lstStyle>
            <a:lvl1pPr algn="l">
              <a:defRPr>
                <a:solidFill>
                  <a:srgbClr val="58585B"/>
                </a:solidFill>
                <a:latin typeface="Helvetica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430443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11766" y="4984276"/>
            <a:ext cx="8218851" cy="1564477"/>
          </a:xfrm>
        </p:spPr>
        <p:txBody>
          <a:bodyPr/>
          <a:lstStyle>
            <a:lvl1pPr marL="0" indent="0" algn="l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text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4683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833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0"/>
            <a:endParaRPr lang="en-US" dirty="0"/>
          </a:p>
        </p:txBody>
      </p:sp>
      <p:pic>
        <p:nvPicPr>
          <p:cNvPr id="7" name="Picture 6" descr="Slide Template.png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852"/>
          <a:stretch/>
        </p:blipFill>
        <p:spPr>
          <a:xfrm>
            <a:off x="1" y="6126163"/>
            <a:ext cx="9157511" cy="154550"/>
          </a:xfrm>
          <a:prstGeom prst="rect">
            <a:avLst/>
          </a:prstGeom>
          <a:solidFill>
            <a:srgbClr val="AF1F2C"/>
          </a:solidFill>
        </p:spPr>
      </p:pic>
    </p:spTree>
    <p:extLst>
      <p:ext uri="{BB962C8B-B14F-4D97-AF65-F5344CB8AC3E}">
        <p14:creationId xmlns:p14="http://schemas.microsoft.com/office/powerpoint/2010/main" val="1190331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72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accent4"/>
          </a:solidFill>
          <a:latin typeface="Helvetica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accent4"/>
          </a:solidFill>
          <a:latin typeface="Helvetica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Courier New"/>
        <a:buChar char="o"/>
        <a:defRPr sz="2800" kern="1200">
          <a:solidFill>
            <a:schemeClr val="accent4"/>
          </a:solidFill>
          <a:latin typeface="Helvetica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accent4"/>
          </a:solidFill>
          <a:latin typeface="Helvetica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Courier New"/>
        <a:buChar char="o"/>
        <a:defRPr sz="2000" kern="1200">
          <a:solidFill>
            <a:schemeClr val="accent4"/>
          </a:solidFill>
          <a:latin typeface="Helvetica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Helvetica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1128" y="4379065"/>
            <a:ext cx="7885672" cy="17470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title</a:t>
            </a:r>
          </a:p>
        </p:txBody>
      </p:sp>
      <p:pic>
        <p:nvPicPr>
          <p:cNvPr id="7" name="Picture 6" descr="Slide Template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13"/>
          <a:stretch/>
        </p:blipFill>
        <p:spPr>
          <a:xfrm>
            <a:off x="-40536" y="-13510"/>
            <a:ext cx="9211560" cy="4246843"/>
          </a:xfrm>
          <a:prstGeom prst="rect">
            <a:avLst/>
          </a:prstGeom>
          <a:solidFill>
            <a:srgbClr val="B11F30"/>
          </a:solidFill>
        </p:spPr>
      </p:pic>
    </p:spTree>
    <p:extLst>
      <p:ext uri="{BB962C8B-B14F-4D97-AF65-F5344CB8AC3E}">
        <p14:creationId xmlns:p14="http://schemas.microsoft.com/office/powerpoint/2010/main" val="1678178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4400" kern="1200">
          <a:solidFill>
            <a:srgbClr val="58585B"/>
          </a:solidFill>
          <a:latin typeface="Helvetica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Content Placeholder 3" descr="Slide Templa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36" b="13336"/>
          <a:stretch>
            <a:fillRect/>
          </a:stretch>
        </p:blipFill>
        <p:spPr>
          <a:xfrm>
            <a:off x="0" y="4669897"/>
            <a:ext cx="9174161" cy="2201333"/>
          </a:xfrm>
          <a:prstGeom prst="rect">
            <a:avLst/>
          </a:prstGeom>
          <a:solidFill>
            <a:schemeClr val="tx2"/>
          </a:solidFill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227" y="4987637"/>
            <a:ext cx="8229600" cy="14552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1565864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 baseline="0">
          <a:solidFill>
            <a:schemeClr val="bg1"/>
          </a:solidFill>
          <a:latin typeface="Helvetica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0566" y="1190476"/>
            <a:ext cx="8413126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>
                <a:latin typeface="Helvetica" panose="020B0604020202020204" pitchFamily="34" charset="0"/>
                <a:cs typeface="Helvetica" panose="020B0604020202020204" pitchFamily="34" charset="0"/>
              </a:rPr>
              <a:t>Alternative Financing Models</a:t>
            </a:r>
            <a:br>
              <a:rPr lang="en-US" sz="4400" dirty="0"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sz="3600" dirty="0">
                <a:latin typeface="Helvetica" panose="020B0604020202020204" pitchFamily="34" charset="0"/>
                <a:cs typeface="Helvetica" panose="020B0604020202020204" pitchFamily="34" charset="0"/>
              </a:rPr>
              <a:t>How do we mobilize </a:t>
            </a:r>
            <a:r>
              <a:rPr lang="en-US" sz="3600" b="1" i="1" dirty="0">
                <a:latin typeface="Helvetica" panose="020B0604020202020204" pitchFamily="34" charset="0"/>
                <a:cs typeface="Helvetica" panose="020B0604020202020204" pitchFamily="34" charset="0"/>
              </a:rPr>
              <a:t>more</a:t>
            </a:r>
            <a:r>
              <a:rPr lang="en-US" sz="3600" dirty="0">
                <a:latin typeface="Helvetica" panose="020B0604020202020204" pitchFamily="34" charset="0"/>
                <a:cs typeface="Helvetica" panose="020B0604020202020204" pitchFamily="34" charset="0"/>
              </a:rPr>
              <a:t> resources?</a:t>
            </a:r>
            <a:br>
              <a:rPr lang="en-US" sz="3600" dirty="0"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sz="4000" dirty="0">
                <a:latin typeface="Helvetica" panose="020B0604020202020204" pitchFamily="34" charset="0"/>
                <a:cs typeface="Helvetica" panose="020B0604020202020204" pitchFamily="34" charset="0"/>
              </a:rPr>
              <a:t/>
            </a:r>
            <a:br>
              <a:rPr lang="en-US" sz="4000" dirty="0"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Joanne Carter, RESULTS</a:t>
            </a:r>
          </a:p>
        </p:txBody>
      </p:sp>
    </p:spTree>
    <p:extLst>
      <p:ext uri="{BB962C8B-B14F-4D97-AF65-F5344CB8AC3E}">
        <p14:creationId xmlns:p14="http://schemas.microsoft.com/office/powerpoint/2010/main" val="13994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UNITAID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7448"/>
            <a:ext cx="8229600" cy="493268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b="1" dirty="0"/>
          </a:p>
          <a:p>
            <a:pPr>
              <a:spcBef>
                <a:spcPts val="1200"/>
              </a:spcBef>
            </a:pPr>
            <a:r>
              <a:rPr lang="en-US" sz="2800" dirty="0" smtClean="0"/>
              <a:t>Air ticket levy financing; launched </a:t>
            </a:r>
            <a:r>
              <a:rPr lang="en-US" sz="2800" dirty="0"/>
              <a:t>in 2006 in 13 </a:t>
            </a:r>
            <a:r>
              <a:rPr lang="en-US" sz="2800" dirty="0" smtClean="0"/>
              <a:t>countries</a:t>
            </a:r>
          </a:p>
          <a:p>
            <a:pPr>
              <a:spcBef>
                <a:spcPts val="1200"/>
              </a:spcBef>
            </a:pPr>
            <a:r>
              <a:rPr lang="en-US" sz="2800" dirty="0" smtClean="0"/>
              <a:t>UNITAID focuses on HIV, TB, Malaria (plus </a:t>
            </a:r>
            <a:r>
              <a:rPr lang="en-US" sz="2800" dirty="0" err="1" smtClean="0"/>
              <a:t>HepC</a:t>
            </a:r>
            <a:r>
              <a:rPr lang="en-US" sz="2800" dirty="0" smtClean="0"/>
              <a:t>, HPV, and cross-cutting)</a:t>
            </a:r>
          </a:p>
          <a:p>
            <a:pPr>
              <a:spcBef>
                <a:spcPts val="1200"/>
              </a:spcBef>
            </a:pPr>
            <a:endParaRPr lang="en-US" sz="2000" dirty="0" smtClean="0"/>
          </a:p>
          <a:p>
            <a:pPr marL="0" indent="0" algn="ctr">
              <a:spcBef>
                <a:spcPts val="1200"/>
              </a:spcBef>
              <a:buNone/>
            </a:pPr>
            <a:r>
              <a:rPr lang="en-US" sz="2800" b="1" dirty="0" smtClean="0">
                <a:solidFill>
                  <a:srgbClr val="AF1F2C"/>
                </a:solidFill>
              </a:rPr>
              <a:t>10 </a:t>
            </a:r>
            <a:r>
              <a:rPr lang="en-US" sz="2800" b="1" dirty="0">
                <a:solidFill>
                  <a:srgbClr val="AF1F2C"/>
                </a:solidFill>
              </a:rPr>
              <a:t>years – 59 grants – $2.5 billion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8977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Debt2Health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7600"/>
            <a:ext cx="8229600" cy="493268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b="1" dirty="0"/>
          </a:p>
          <a:p>
            <a:pPr>
              <a:spcBef>
                <a:spcPts val="1200"/>
              </a:spcBef>
            </a:pPr>
            <a:r>
              <a:rPr lang="en-US" sz="2800" dirty="0" smtClean="0"/>
              <a:t>Agreement to relinquish </a:t>
            </a:r>
            <a:r>
              <a:rPr lang="en-US" sz="2800" dirty="0"/>
              <a:t>debt repayments if channeled to the Global </a:t>
            </a:r>
            <a:r>
              <a:rPr lang="en-US" sz="2800" dirty="0" smtClean="0"/>
              <a:t>Fund </a:t>
            </a:r>
            <a:endParaRPr lang="en-US" sz="2800" dirty="0"/>
          </a:p>
          <a:p>
            <a:pPr>
              <a:spcBef>
                <a:spcPts val="1200"/>
              </a:spcBef>
            </a:pPr>
            <a:r>
              <a:rPr lang="en-US" sz="2800" dirty="0"/>
              <a:t>Zero defaults</a:t>
            </a:r>
          </a:p>
          <a:p>
            <a:pPr>
              <a:spcBef>
                <a:spcPts val="1200"/>
              </a:spcBef>
            </a:pPr>
            <a:r>
              <a:rPr lang="en-US" sz="2800" dirty="0"/>
              <a:t>€100 million in cumulative contributions and another €100 million in the pipeline</a:t>
            </a:r>
          </a:p>
          <a:p>
            <a:pPr>
              <a:spcBef>
                <a:spcPts val="1200"/>
              </a:spcBef>
            </a:pPr>
            <a:endParaRPr lang="en-US" sz="2000" dirty="0"/>
          </a:p>
          <a:p>
            <a:pPr marL="0" indent="0" algn="ctr">
              <a:spcBef>
                <a:spcPts val="1200"/>
              </a:spcBef>
              <a:buNone/>
            </a:pPr>
            <a:r>
              <a:rPr lang="en-US" sz="2400" b="1" dirty="0">
                <a:solidFill>
                  <a:srgbClr val="AF1F2C"/>
                </a:solidFill>
              </a:rPr>
              <a:t>2007 to 2018 – €200 million in converted debt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0858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ject 28"/>
          <p:cNvSpPr txBox="1"/>
          <p:nvPr/>
        </p:nvSpPr>
        <p:spPr>
          <a:xfrm>
            <a:off x="3112187" y="3105488"/>
            <a:ext cx="1880235" cy="349455"/>
          </a:xfrm>
          <a:prstGeom prst="rect">
            <a:avLst/>
          </a:prstGeom>
          <a:ln w="9483">
            <a:solidFill>
              <a:srgbClr val="1E1E1E"/>
            </a:solidFill>
          </a:ln>
        </p:spPr>
        <p:txBody>
          <a:bodyPr vert="horz" wrap="square" lIns="0" tIns="64135" rIns="0" bIns="0" rtlCol="0">
            <a:spAutoFit/>
          </a:bodyPr>
          <a:lstStyle/>
          <a:p>
            <a:pPr marL="477508">
              <a:spcBef>
                <a:spcPts val="505"/>
              </a:spcBef>
            </a:pPr>
            <a:r>
              <a:rPr sz="1850" b="1" dirty="0">
                <a:solidFill>
                  <a:srgbClr val="1E1E1E"/>
                </a:solidFill>
                <a:latin typeface="Arial"/>
                <a:cs typeface="Arial"/>
              </a:rPr>
              <a:t>Creditor</a:t>
            </a:r>
            <a:endParaRPr sz="185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6860343" y="3109044"/>
            <a:ext cx="1878964" cy="419734"/>
          </a:xfrm>
          <a:custGeom>
            <a:avLst/>
            <a:gdLst/>
            <a:ahLst/>
            <a:cxnLst/>
            <a:rect l="l" t="t" r="r" b="b"/>
            <a:pathLst>
              <a:path w="1878965" h="419735">
                <a:moveTo>
                  <a:pt x="0" y="419586"/>
                </a:moveTo>
                <a:lnTo>
                  <a:pt x="1878829" y="419586"/>
                </a:lnTo>
                <a:lnTo>
                  <a:pt x="1878828" y="0"/>
                </a:lnTo>
                <a:lnTo>
                  <a:pt x="0" y="0"/>
                </a:lnTo>
                <a:lnTo>
                  <a:pt x="0" y="419586"/>
                </a:lnTo>
                <a:close/>
              </a:path>
            </a:pathLst>
          </a:custGeom>
          <a:ln w="9483">
            <a:solidFill>
              <a:srgbClr val="1E1E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7148807" y="3157978"/>
            <a:ext cx="1306195" cy="2994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spcBef>
                <a:spcPts val="114"/>
              </a:spcBef>
            </a:pPr>
            <a:r>
              <a:rPr sz="1850" b="1" dirty="0">
                <a:solidFill>
                  <a:srgbClr val="1E1E1E"/>
                </a:solidFill>
                <a:latin typeface="Arial"/>
                <a:cs typeface="Arial"/>
              </a:rPr>
              <a:t>Beneficiary</a:t>
            </a:r>
            <a:endParaRPr sz="185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4989828" y="4147312"/>
            <a:ext cx="1878964" cy="421005"/>
          </a:xfrm>
          <a:custGeom>
            <a:avLst/>
            <a:gdLst/>
            <a:ahLst/>
            <a:cxnLst/>
            <a:rect l="l" t="t" r="r" b="b"/>
            <a:pathLst>
              <a:path w="1878965" h="421004">
                <a:moveTo>
                  <a:pt x="0" y="420771"/>
                </a:moveTo>
                <a:lnTo>
                  <a:pt x="1878829" y="420771"/>
                </a:lnTo>
                <a:lnTo>
                  <a:pt x="1878828" y="0"/>
                </a:lnTo>
                <a:lnTo>
                  <a:pt x="0" y="0"/>
                </a:lnTo>
                <a:lnTo>
                  <a:pt x="0" y="420771"/>
                </a:lnTo>
                <a:close/>
              </a:path>
            </a:pathLst>
          </a:custGeom>
          <a:ln w="9483">
            <a:solidFill>
              <a:srgbClr val="1E1E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5225343" y="4197431"/>
            <a:ext cx="1410335" cy="2994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spcBef>
                <a:spcPts val="114"/>
              </a:spcBef>
            </a:pPr>
            <a:r>
              <a:rPr sz="1850" b="1" spc="5" dirty="0">
                <a:solidFill>
                  <a:srgbClr val="1E1E1E"/>
                </a:solidFill>
                <a:latin typeface="Arial"/>
                <a:cs typeface="Arial"/>
              </a:rPr>
              <a:t>Global</a:t>
            </a:r>
            <a:r>
              <a:rPr sz="1850" b="1" spc="-80" dirty="0">
                <a:solidFill>
                  <a:srgbClr val="1E1E1E"/>
                </a:solidFill>
                <a:latin typeface="Arial"/>
                <a:cs typeface="Arial"/>
              </a:rPr>
              <a:t> </a:t>
            </a:r>
            <a:r>
              <a:rPr sz="1850" b="1" spc="5" dirty="0">
                <a:solidFill>
                  <a:srgbClr val="1E1E1E"/>
                </a:solidFill>
                <a:latin typeface="Arial"/>
                <a:cs typeface="Arial"/>
              </a:rPr>
              <a:t>Fund</a:t>
            </a:r>
            <a:endParaRPr sz="185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4992797" y="3272809"/>
            <a:ext cx="1868805" cy="93980"/>
          </a:xfrm>
          <a:custGeom>
            <a:avLst/>
            <a:gdLst/>
            <a:ahLst/>
            <a:cxnLst/>
            <a:rect l="l" t="t" r="r" b="b"/>
            <a:pathLst>
              <a:path w="1868804" h="93980">
                <a:moveTo>
                  <a:pt x="1788074" y="0"/>
                </a:moveTo>
                <a:lnTo>
                  <a:pt x="1781839" y="1580"/>
                </a:lnTo>
                <a:lnTo>
                  <a:pt x="1779068" y="6420"/>
                </a:lnTo>
                <a:lnTo>
                  <a:pt x="1776197" y="11161"/>
                </a:lnTo>
                <a:lnTo>
                  <a:pt x="1777880" y="17383"/>
                </a:lnTo>
                <a:lnTo>
                  <a:pt x="1810959" y="36691"/>
                </a:lnTo>
                <a:lnTo>
                  <a:pt x="1848247" y="36743"/>
                </a:lnTo>
                <a:lnTo>
                  <a:pt x="1848247" y="56893"/>
                </a:lnTo>
                <a:lnTo>
                  <a:pt x="1810831" y="56893"/>
                </a:lnTo>
                <a:lnTo>
                  <a:pt x="1777781" y="76054"/>
                </a:lnTo>
                <a:lnTo>
                  <a:pt x="1776099" y="82277"/>
                </a:lnTo>
                <a:lnTo>
                  <a:pt x="1778870" y="87117"/>
                </a:lnTo>
                <a:lnTo>
                  <a:pt x="1781740" y="91858"/>
                </a:lnTo>
                <a:lnTo>
                  <a:pt x="1787876" y="93537"/>
                </a:lnTo>
                <a:lnTo>
                  <a:pt x="1792725" y="90673"/>
                </a:lnTo>
                <a:lnTo>
                  <a:pt x="1850967" y="56893"/>
                </a:lnTo>
                <a:lnTo>
                  <a:pt x="1848247" y="56893"/>
                </a:lnTo>
                <a:lnTo>
                  <a:pt x="1851057" y="56841"/>
                </a:lnTo>
                <a:lnTo>
                  <a:pt x="1868338" y="46818"/>
                </a:lnTo>
                <a:lnTo>
                  <a:pt x="1788074" y="0"/>
                </a:lnTo>
                <a:close/>
              </a:path>
              <a:path w="1868804" h="93980">
                <a:moveTo>
                  <a:pt x="1828258" y="46789"/>
                </a:moveTo>
                <a:lnTo>
                  <a:pt x="1810920" y="56841"/>
                </a:lnTo>
                <a:lnTo>
                  <a:pt x="1848247" y="56893"/>
                </a:lnTo>
                <a:lnTo>
                  <a:pt x="1848247" y="55510"/>
                </a:lnTo>
                <a:lnTo>
                  <a:pt x="1843200" y="55510"/>
                </a:lnTo>
                <a:lnTo>
                  <a:pt x="1828258" y="46789"/>
                </a:lnTo>
                <a:close/>
              </a:path>
              <a:path w="1868804" h="93980">
                <a:moveTo>
                  <a:pt x="0" y="34175"/>
                </a:moveTo>
                <a:lnTo>
                  <a:pt x="0" y="54324"/>
                </a:lnTo>
                <a:lnTo>
                  <a:pt x="1810920" y="56841"/>
                </a:lnTo>
                <a:lnTo>
                  <a:pt x="1828258" y="46789"/>
                </a:lnTo>
                <a:lnTo>
                  <a:pt x="1810959" y="36691"/>
                </a:lnTo>
                <a:lnTo>
                  <a:pt x="0" y="34175"/>
                </a:lnTo>
                <a:close/>
              </a:path>
              <a:path w="1868804" h="93980">
                <a:moveTo>
                  <a:pt x="1843200" y="38126"/>
                </a:moveTo>
                <a:lnTo>
                  <a:pt x="1828258" y="46789"/>
                </a:lnTo>
                <a:lnTo>
                  <a:pt x="1843200" y="55510"/>
                </a:lnTo>
                <a:lnTo>
                  <a:pt x="1843200" y="38126"/>
                </a:lnTo>
                <a:close/>
              </a:path>
              <a:path w="1868804" h="93980">
                <a:moveTo>
                  <a:pt x="1848247" y="38126"/>
                </a:moveTo>
                <a:lnTo>
                  <a:pt x="1843200" y="38126"/>
                </a:lnTo>
                <a:lnTo>
                  <a:pt x="1843200" y="55510"/>
                </a:lnTo>
                <a:lnTo>
                  <a:pt x="1848247" y="55510"/>
                </a:lnTo>
                <a:lnTo>
                  <a:pt x="1848247" y="38126"/>
                </a:lnTo>
                <a:close/>
              </a:path>
              <a:path w="1868804" h="93980">
                <a:moveTo>
                  <a:pt x="1810959" y="36691"/>
                </a:moveTo>
                <a:lnTo>
                  <a:pt x="1828258" y="46789"/>
                </a:lnTo>
                <a:lnTo>
                  <a:pt x="1843200" y="38126"/>
                </a:lnTo>
                <a:lnTo>
                  <a:pt x="1848247" y="38126"/>
                </a:lnTo>
                <a:lnTo>
                  <a:pt x="1848247" y="36743"/>
                </a:lnTo>
                <a:lnTo>
                  <a:pt x="1810959" y="36691"/>
                </a:lnTo>
                <a:close/>
              </a:path>
            </a:pathLst>
          </a:custGeom>
          <a:solidFill>
            <a:srgbClr val="0052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919742" y="3272611"/>
            <a:ext cx="3009265" cy="1483995"/>
          </a:xfrm>
          <a:custGeom>
            <a:avLst/>
            <a:gdLst/>
            <a:ahLst/>
            <a:cxnLst/>
            <a:rect l="l" t="t" r="r" b="b"/>
            <a:pathLst>
              <a:path w="3009265" h="1483995">
                <a:moveTo>
                  <a:pt x="20189" y="1296104"/>
                </a:moveTo>
                <a:lnTo>
                  <a:pt x="0" y="1296104"/>
                </a:lnTo>
                <a:lnTo>
                  <a:pt x="0" y="1479455"/>
                </a:lnTo>
                <a:lnTo>
                  <a:pt x="4552" y="1483969"/>
                </a:lnTo>
                <a:lnTo>
                  <a:pt x="3004404" y="1483969"/>
                </a:lnTo>
                <a:lnTo>
                  <a:pt x="3008857" y="1479455"/>
                </a:lnTo>
                <a:lnTo>
                  <a:pt x="3008857" y="1473895"/>
                </a:lnTo>
                <a:lnTo>
                  <a:pt x="20189" y="1473894"/>
                </a:lnTo>
                <a:lnTo>
                  <a:pt x="10094" y="1463820"/>
                </a:lnTo>
                <a:lnTo>
                  <a:pt x="20189" y="1463820"/>
                </a:lnTo>
                <a:lnTo>
                  <a:pt x="20189" y="1296104"/>
                </a:lnTo>
                <a:close/>
              </a:path>
              <a:path w="3009265" h="1483995">
                <a:moveTo>
                  <a:pt x="20189" y="1463820"/>
                </a:moveTo>
                <a:lnTo>
                  <a:pt x="10094" y="1463820"/>
                </a:lnTo>
                <a:lnTo>
                  <a:pt x="20189" y="1473894"/>
                </a:lnTo>
                <a:lnTo>
                  <a:pt x="20189" y="1463820"/>
                </a:lnTo>
                <a:close/>
              </a:path>
              <a:path w="3009265" h="1483995">
                <a:moveTo>
                  <a:pt x="2988668" y="1463820"/>
                </a:moveTo>
                <a:lnTo>
                  <a:pt x="20189" y="1463820"/>
                </a:lnTo>
                <a:lnTo>
                  <a:pt x="20189" y="1473894"/>
                </a:lnTo>
                <a:lnTo>
                  <a:pt x="2988668" y="1473895"/>
                </a:lnTo>
                <a:lnTo>
                  <a:pt x="2988668" y="1463820"/>
                </a:lnTo>
                <a:close/>
              </a:path>
              <a:path w="3009265" h="1483995">
                <a:moveTo>
                  <a:pt x="2988667" y="46818"/>
                </a:moveTo>
                <a:lnTo>
                  <a:pt x="2988668" y="1473895"/>
                </a:lnTo>
                <a:lnTo>
                  <a:pt x="2998762" y="1463820"/>
                </a:lnTo>
                <a:lnTo>
                  <a:pt x="3008857" y="1463820"/>
                </a:lnTo>
                <a:lnTo>
                  <a:pt x="3008857" y="56893"/>
                </a:lnTo>
                <a:lnTo>
                  <a:pt x="2998762" y="56893"/>
                </a:lnTo>
                <a:lnTo>
                  <a:pt x="2988667" y="46818"/>
                </a:lnTo>
                <a:close/>
              </a:path>
              <a:path w="3009265" h="1483995">
                <a:moveTo>
                  <a:pt x="3008857" y="1463820"/>
                </a:moveTo>
                <a:lnTo>
                  <a:pt x="2998762" y="1463820"/>
                </a:lnTo>
                <a:lnTo>
                  <a:pt x="2988668" y="1473895"/>
                </a:lnTo>
                <a:lnTo>
                  <a:pt x="3008857" y="1473895"/>
                </a:lnTo>
                <a:lnTo>
                  <a:pt x="3008857" y="1463820"/>
                </a:lnTo>
                <a:close/>
              </a:path>
              <a:path w="3009265" h="1483995">
                <a:moveTo>
                  <a:pt x="2900981" y="0"/>
                </a:moveTo>
                <a:lnTo>
                  <a:pt x="2820618" y="46818"/>
                </a:lnTo>
                <a:lnTo>
                  <a:pt x="2896131" y="90772"/>
                </a:lnTo>
                <a:lnTo>
                  <a:pt x="2900981" y="93537"/>
                </a:lnTo>
                <a:lnTo>
                  <a:pt x="2907117" y="91957"/>
                </a:lnTo>
                <a:lnTo>
                  <a:pt x="2909888" y="87117"/>
                </a:lnTo>
                <a:lnTo>
                  <a:pt x="2912758" y="82277"/>
                </a:lnTo>
                <a:lnTo>
                  <a:pt x="2911076" y="76153"/>
                </a:lnTo>
                <a:lnTo>
                  <a:pt x="2877992" y="56893"/>
                </a:lnTo>
                <a:lnTo>
                  <a:pt x="2840610" y="56893"/>
                </a:lnTo>
                <a:lnTo>
                  <a:pt x="2840610" y="36743"/>
                </a:lnTo>
                <a:lnTo>
                  <a:pt x="2877992" y="36743"/>
                </a:lnTo>
                <a:lnTo>
                  <a:pt x="2906325" y="20248"/>
                </a:lnTo>
                <a:lnTo>
                  <a:pt x="2911076" y="17383"/>
                </a:lnTo>
                <a:lnTo>
                  <a:pt x="2912758" y="11260"/>
                </a:lnTo>
                <a:lnTo>
                  <a:pt x="2909888" y="6420"/>
                </a:lnTo>
                <a:lnTo>
                  <a:pt x="2907117" y="1679"/>
                </a:lnTo>
                <a:lnTo>
                  <a:pt x="2900981" y="0"/>
                </a:lnTo>
                <a:close/>
              </a:path>
              <a:path w="3009265" h="1483995">
                <a:moveTo>
                  <a:pt x="2877992" y="36743"/>
                </a:moveTo>
                <a:lnTo>
                  <a:pt x="2840610" y="36743"/>
                </a:lnTo>
                <a:lnTo>
                  <a:pt x="2840610" y="56893"/>
                </a:lnTo>
                <a:lnTo>
                  <a:pt x="2877992" y="56893"/>
                </a:lnTo>
                <a:lnTo>
                  <a:pt x="2875616" y="55510"/>
                </a:lnTo>
                <a:lnTo>
                  <a:pt x="2845756" y="55510"/>
                </a:lnTo>
                <a:lnTo>
                  <a:pt x="2845756" y="38126"/>
                </a:lnTo>
                <a:lnTo>
                  <a:pt x="2875616" y="38126"/>
                </a:lnTo>
                <a:lnTo>
                  <a:pt x="2877992" y="36743"/>
                </a:lnTo>
                <a:close/>
              </a:path>
              <a:path w="3009265" h="1483995">
                <a:moveTo>
                  <a:pt x="3004403" y="36743"/>
                </a:moveTo>
                <a:lnTo>
                  <a:pt x="2877992" y="36743"/>
                </a:lnTo>
                <a:lnTo>
                  <a:pt x="2860686" y="46818"/>
                </a:lnTo>
                <a:lnTo>
                  <a:pt x="2877992" y="56893"/>
                </a:lnTo>
                <a:lnTo>
                  <a:pt x="2988667" y="56893"/>
                </a:lnTo>
                <a:lnTo>
                  <a:pt x="2988667" y="46818"/>
                </a:lnTo>
                <a:lnTo>
                  <a:pt x="3008857" y="46818"/>
                </a:lnTo>
                <a:lnTo>
                  <a:pt x="3008857" y="41188"/>
                </a:lnTo>
                <a:lnTo>
                  <a:pt x="3004403" y="36743"/>
                </a:lnTo>
                <a:close/>
              </a:path>
              <a:path w="3009265" h="1483995">
                <a:moveTo>
                  <a:pt x="3008857" y="46818"/>
                </a:moveTo>
                <a:lnTo>
                  <a:pt x="2988667" y="46818"/>
                </a:lnTo>
                <a:lnTo>
                  <a:pt x="2998762" y="56893"/>
                </a:lnTo>
                <a:lnTo>
                  <a:pt x="3008857" y="56893"/>
                </a:lnTo>
                <a:lnTo>
                  <a:pt x="3008857" y="46818"/>
                </a:lnTo>
                <a:close/>
              </a:path>
              <a:path w="3009265" h="1483995">
                <a:moveTo>
                  <a:pt x="2845756" y="38126"/>
                </a:moveTo>
                <a:lnTo>
                  <a:pt x="2845756" y="55510"/>
                </a:lnTo>
                <a:lnTo>
                  <a:pt x="2860686" y="46818"/>
                </a:lnTo>
                <a:lnTo>
                  <a:pt x="2845756" y="38126"/>
                </a:lnTo>
                <a:close/>
              </a:path>
              <a:path w="3009265" h="1483995">
                <a:moveTo>
                  <a:pt x="2860686" y="46818"/>
                </a:moveTo>
                <a:lnTo>
                  <a:pt x="2845756" y="55510"/>
                </a:lnTo>
                <a:lnTo>
                  <a:pt x="2875616" y="55510"/>
                </a:lnTo>
                <a:lnTo>
                  <a:pt x="2860686" y="46818"/>
                </a:lnTo>
                <a:close/>
              </a:path>
              <a:path w="3009265" h="1483995">
                <a:moveTo>
                  <a:pt x="2875616" y="38126"/>
                </a:moveTo>
                <a:lnTo>
                  <a:pt x="2845756" y="38126"/>
                </a:lnTo>
                <a:lnTo>
                  <a:pt x="2860686" y="46818"/>
                </a:lnTo>
                <a:lnTo>
                  <a:pt x="2875616" y="38126"/>
                </a:lnTo>
                <a:close/>
              </a:path>
            </a:pathLst>
          </a:custGeom>
          <a:solidFill>
            <a:srgbClr val="0052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141812" y="4520672"/>
            <a:ext cx="1349375" cy="407034"/>
          </a:xfrm>
          <a:custGeom>
            <a:avLst/>
            <a:gdLst/>
            <a:ahLst/>
            <a:cxnLst/>
            <a:rect l="l" t="t" r="r" b="b"/>
            <a:pathLst>
              <a:path w="1349375" h="407035">
                <a:moveTo>
                  <a:pt x="0" y="406548"/>
                </a:moveTo>
                <a:lnTo>
                  <a:pt x="1349146" y="406548"/>
                </a:lnTo>
                <a:lnTo>
                  <a:pt x="1349146" y="0"/>
                </a:lnTo>
                <a:lnTo>
                  <a:pt x="0" y="0"/>
                </a:lnTo>
                <a:lnTo>
                  <a:pt x="0" y="406548"/>
                </a:lnTo>
                <a:close/>
              </a:path>
            </a:pathLst>
          </a:custGeom>
          <a:solidFill>
            <a:srgbClr val="FFFFFF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7209375" y="4541634"/>
            <a:ext cx="1215390" cy="351378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64768" marR="5080" indent="-52704">
              <a:lnSpc>
                <a:spcPts val="1310"/>
              </a:lnSpc>
              <a:spcBef>
                <a:spcPts val="140"/>
              </a:spcBef>
            </a:pPr>
            <a:r>
              <a:rPr sz="1100" b="1" spc="-10" dirty="0">
                <a:solidFill>
                  <a:srgbClr val="1E1E1E"/>
                </a:solidFill>
                <a:latin typeface="Arial"/>
                <a:cs typeface="Arial"/>
              </a:rPr>
              <a:t>Implementation</a:t>
            </a:r>
            <a:r>
              <a:rPr sz="1100" b="1" spc="-65" dirty="0">
                <a:solidFill>
                  <a:srgbClr val="1E1E1E"/>
                </a:solidFill>
                <a:latin typeface="Arial"/>
                <a:cs typeface="Arial"/>
              </a:rPr>
              <a:t> </a:t>
            </a:r>
            <a:r>
              <a:rPr sz="1100" b="1" spc="-10" dirty="0">
                <a:solidFill>
                  <a:srgbClr val="1E1E1E"/>
                </a:solidFill>
                <a:latin typeface="Arial"/>
                <a:cs typeface="Arial"/>
              </a:rPr>
              <a:t>of  </a:t>
            </a:r>
            <a:r>
              <a:rPr sz="1100" b="1" spc="-5" dirty="0">
                <a:solidFill>
                  <a:srgbClr val="1E1E1E"/>
                </a:solidFill>
                <a:latin typeface="Arial"/>
                <a:cs typeface="Arial"/>
              </a:rPr>
              <a:t>health</a:t>
            </a:r>
            <a:r>
              <a:rPr sz="1100" b="1" spc="-65" dirty="0">
                <a:solidFill>
                  <a:srgbClr val="1E1E1E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1E1E1E"/>
                </a:solidFill>
                <a:latin typeface="Arial"/>
                <a:cs typeface="Arial"/>
              </a:rPr>
              <a:t>programs</a:t>
            </a:r>
            <a:endParaRPr sz="110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6869251" y="3529221"/>
            <a:ext cx="941069" cy="876300"/>
          </a:xfrm>
          <a:custGeom>
            <a:avLst/>
            <a:gdLst/>
            <a:ahLst/>
            <a:cxnLst/>
            <a:rect l="l" t="t" r="r" b="b"/>
            <a:pathLst>
              <a:path w="941070" h="876300">
                <a:moveTo>
                  <a:pt x="80263" y="782535"/>
                </a:moveTo>
                <a:lnTo>
                  <a:pt x="0" y="829304"/>
                </a:lnTo>
                <a:lnTo>
                  <a:pt x="80263" y="876073"/>
                </a:lnTo>
                <a:lnTo>
                  <a:pt x="86498" y="874443"/>
                </a:lnTo>
                <a:lnTo>
                  <a:pt x="92041" y="864833"/>
                </a:lnTo>
                <a:lnTo>
                  <a:pt x="90457" y="858669"/>
                </a:lnTo>
                <a:lnTo>
                  <a:pt x="57291" y="839379"/>
                </a:lnTo>
                <a:lnTo>
                  <a:pt x="19991" y="839379"/>
                </a:lnTo>
                <a:lnTo>
                  <a:pt x="19991" y="819230"/>
                </a:lnTo>
                <a:lnTo>
                  <a:pt x="57291" y="819230"/>
                </a:lnTo>
                <a:lnTo>
                  <a:pt x="90457" y="799939"/>
                </a:lnTo>
                <a:lnTo>
                  <a:pt x="92041" y="793766"/>
                </a:lnTo>
                <a:lnTo>
                  <a:pt x="86498" y="784155"/>
                </a:lnTo>
                <a:lnTo>
                  <a:pt x="80263" y="782535"/>
                </a:lnTo>
                <a:close/>
              </a:path>
              <a:path w="941070" h="876300">
                <a:moveTo>
                  <a:pt x="57291" y="819230"/>
                </a:moveTo>
                <a:lnTo>
                  <a:pt x="19991" y="819230"/>
                </a:lnTo>
                <a:lnTo>
                  <a:pt x="19991" y="839379"/>
                </a:lnTo>
                <a:lnTo>
                  <a:pt x="57291" y="839379"/>
                </a:lnTo>
                <a:lnTo>
                  <a:pt x="54933" y="838006"/>
                </a:lnTo>
                <a:lnTo>
                  <a:pt x="25039" y="838006"/>
                </a:lnTo>
                <a:lnTo>
                  <a:pt x="25039" y="820602"/>
                </a:lnTo>
                <a:lnTo>
                  <a:pt x="54933" y="820602"/>
                </a:lnTo>
                <a:lnTo>
                  <a:pt x="57291" y="819230"/>
                </a:lnTo>
                <a:close/>
              </a:path>
              <a:path w="941070" h="876300">
                <a:moveTo>
                  <a:pt x="920808" y="819230"/>
                </a:moveTo>
                <a:lnTo>
                  <a:pt x="57291" y="819230"/>
                </a:lnTo>
                <a:lnTo>
                  <a:pt x="39986" y="829304"/>
                </a:lnTo>
                <a:lnTo>
                  <a:pt x="57291" y="839379"/>
                </a:lnTo>
                <a:lnTo>
                  <a:pt x="936544" y="839379"/>
                </a:lnTo>
                <a:lnTo>
                  <a:pt x="940997" y="834865"/>
                </a:lnTo>
                <a:lnTo>
                  <a:pt x="940997" y="829304"/>
                </a:lnTo>
                <a:lnTo>
                  <a:pt x="920808" y="829304"/>
                </a:lnTo>
                <a:lnTo>
                  <a:pt x="920808" y="819230"/>
                </a:lnTo>
                <a:close/>
              </a:path>
              <a:path w="941070" h="876300">
                <a:moveTo>
                  <a:pt x="25039" y="820602"/>
                </a:moveTo>
                <a:lnTo>
                  <a:pt x="25039" y="838006"/>
                </a:lnTo>
                <a:lnTo>
                  <a:pt x="39986" y="829304"/>
                </a:lnTo>
                <a:lnTo>
                  <a:pt x="25039" y="820602"/>
                </a:lnTo>
                <a:close/>
              </a:path>
              <a:path w="941070" h="876300">
                <a:moveTo>
                  <a:pt x="39986" y="829304"/>
                </a:moveTo>
                <a:lnTo>
                  <a:pt x="25039" y="838006"/>
                </a:lnTo>
                <a:lnTo>
                  <a:pt x="54933" y="838006"/>
                </a:lnTo>
                <a:lnTo>
                  <a:pt x="39986" y="829304"/>
                </a:lnTo>
                <a:close/>
              </a:path>
              <a:path w="941070" h="876300">
                <a:moveTo>
                  <a:pt x="54933" y="820602"/>
                </a:moveTo>
                <a:lnTo>
                  <a:pt x="25039" y="820602"/>
                </a:lnTo>
                <a:lnTo>
                  <a:pt x="39986" y="829304"/>
                </a:lnTo>
                <a:lnTo>
                  <a:pt x="54933" y="820602"/>
                </a:lnTo>
                <a:close/>
              </a:path>
              <a:path w="941070" h="876300">
                <a:moveTo>
                  <a:pt x="940997" y="0"/>
                </a:moveTo>
                <a:lnTo>
                  <a:pt x="920808" y="0"/>
                </a:lnTo>
                <a:lnTo>
                  <a:pt x="920808" y="829304"/>
                </a:lnTo>
                <a:lnTo>
                  <a:pt x="930903" y="819230"/>
                </a:lnTo>
                <a:lnTo>
                  <a:pt x="940997" y="819230"/>
                </a:lnTo>
                <a:lnTo>
                  <a:pt x="940997" y="0"/>
                </a:lnTo>
                <a:close/>
              </a:path>
              <a:path w="941070" h="876300">
                <a:moveTo>
                  <a:pt x="940997" y="819230"/>
                </a:moveTo>
                <a:lnTo>
                  <a:pt x="930903" y="819230"/>
                </a:lnTo>
                <a:lnTo>
                  <a:pt x="920808" y="829304"/>
                </a:lnTo>
                <a:lnTo>
                  <a:pt x="940997" y="829304"/>
                </a:lnTo>
                <a:lnTo>
                  <a:pt x="940997" y="819230"/>
                </a:lnTo>
                <a:close/>
              </a:path>
            </a:pathLst>
          </a:custGeom>
          <a:solidFill>
            <a:srgbClr val="0052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005333" y="3526752"/>
            <a:ext cx="984250" cy="842644"/>
          </a:xfrm>
          <a:custGeom>
            <a:avLst/>
            <a:gdLst/>
            <a:ahLst/>
            <a:cxnLst/>
            <a:rect l="l" t="t" r="r" b="b"/>
            <a:pathLst>
              <a:path w="984250" h="842645">
                <a:moveTo>
                  <a:pt x="46861" y="40005"/>
                </a:moveTo>
                <a:lnTo>
                  <a:pt x="36767" y="57276"/>
                </a:lnTo>
                <a:lnTo>
                  <a:pt x="36767" y="837601"/>
                </a:lnTo>
                <a:lnTo>
                  <a:pt x="41290" y="842105"/>
                </a:lnTo>
                <a:lnTo>
                  <a:pt x="984198" y="842105"/>
                </a:lnTo>
                <a:lnTo>
                  <a:pt x="984198" y="832040"/>
                </a:lnTo>
                <a:lnTo>
                  <a:pt x="56956" y="832040"/>
                </a:lnTo>
                <a:lnTo>
                  <a:pt x="46861" y="821966"/>
                </a:lnTo>
                <a:lnTo>
                  <a:pt x="56956" y="821966"/>
                </a:lnTo>
                <a:lnTo>
                  <a:pt x="56956" y="57276"/>
                </a:lnTo>
                <a:lnTo>
                  <a:pt x="46861" y="40005"/>
                </a:lnTo>
                <a:close/>
              </a:path>
              <a:path w="984250" h="842645">
                <a:moveTo>
                  <a:pt x="56956" y="821966"/>
                </a:moveTo>
                <a:lnTo>
                  <a:pt x="46861" y="821966"/>
                </a:lnTo>
                <a:lnTo>
                  <a:pt x="56956" y="832040"/>
                </a:lnTo>
                <a:lnTo>
                  <a:pt x="56956" y="821966"/>
                </a:lnTo>
                <a:close/>
              </a:path>
              <a:path w="984250" h="842645">
                <a:moveTo>
                  <a:pt x="984198" y="821966"/>
                </a:moveTo>
                <a:lnTo>
                  <a:pt x="56956" y="821966"/>
                </a:lnTo>
                <a:lnTo>
                  <a:pt x="56956" y="832040"/>
                </a:lnTo>
                <a:lnTo>
                  <a:pt x="984198" y="832040"/>
                </a:lnTo>
                <a:lnTo>
                  <a:pt x="984198" y="821966"/>
                </a:lnTo>
                <a:close/>
              </a:path>
              <a:path w="984250" h="842645">
                <a:moveTo>
                  <a:pt x="46861" y="0"/>
                </a:moveTo>
                <a:lnTo>
                  <a:pt x="2810" y="75363"/>
                </a:lnTo>
                <a:lnTo>
                  <a:pt x="0" y="80203"/>
                </a:lnTo>
                <a:lnTo>
                  <a:pt x="1623" y="86327"/>
                </a:lnTo>
                <a:lnTo>
                  <a:pt x="6442" y="89191"/>
                </a:lnTo>
                <a:lnTo>
                  <a:pt x="11262" y="91957"/>
                </a:lnTo>
                <a:lnTo>
                  <a:pt x="17438" y="90376"/>
                </a:lnTo>
                <a:lnTo>
                  <a:pt x="20249" y="85537"/>
                </a:lnTo>
                <a:lnTo>
                  <a:pt x="36767" y="57276"/>
                </a:lnTo>
                <a:lnTo>
                  <a:pt x="36767" y="20050"/>
                </a:lnTo>
                <a:lnTo>
                  <a:pt x="58581" y="20050"/>
                </a:lnTo>
                <a:lnTo>
                  <a:pt x="46861" y="0"/>
                </a:lnTo>
                <a:close/>
              </a:path>
              <a:path w="984250" h="842645">
                <a:moveTo>
                  <a:pt x="58581" y="20050"/>
                </a:moveTo>
                <a:lnTo>
                  <a:pt x="56956" y="20050"/>
                </a:lnTo>
                <a:lnTo>
                  <a:pt x="56956" y="57276"/>
                </a:lnTo>
                <a:lnTo>
                  <a:pt x="73474" y="85537"/>
                </a:lnTo>
                <a:lnTo>
                  <a:pt x="76285" y="90376"/>
                </a:lnTo>
                <a:lnTo>
                  <a:pt x="82461" y="91957"/>
                </a:lnTo>
                <a:lnTo>
                  <a:pt x="87280" y="89191"/>
                </a:lnTo>
                <a:lnTo>
                  <a:pt x="92090" y="86327"/>
                </a:lnTo>
                <a:lnTo>
                  <a:pt x="93674" y="80203"/>
                </a:lnTo>
                <a:lnTo>
                  <a:pt x="90912" y="75363"/>
                </a:lnTo>
                <a:lnTo>
                  <a:pt x="58581" y="20050"/>
                </a:lnTo>
                <a:close/>
              </a:path>
              <a:path w="984250" h="842645">
                <a:moveTo>
                  <a:pt x="56956" y="20050"/>
                </a:moveTo>
                <a:lnTo>
                  <a:pt x="36767" y="20050"/>
                </a:lnTo>
                <a:lnTo>
                  <a:pt x="36767" y="57276"/>
                </a:lnTo>
                <a:lnTo>
                  <a:pt x="46861" y="40005"/>
                </a:lnTo>
                <a:lnTo>
                  <a:pt x="38142" y="25088"/>
                </a:lnTo>
                <a:lnTo>
                  <a:pt x="56956" y="25088"/>
                </a:lnTo>
                <a:lnTo>
                  <a:pt x="56956" y="20050"/>
                </a:lnTo>
                <a:close/>
              </a:path>
              <a:path w="984250" h="842645">
                <a:moveTo>
                  <a:pt x="56956" y="25088"/>
                </a:moveTo>
                <a:lnTo>
                  <a:pt x="55581" y="25088"/>
                </a:lnTo>
                <a:lnTo>
                  <a:pt x="46861" y="40005"/>
                </a:lnTo>
                <a:lnTo>
                  <a:pt x="56956" y="57276"/>
                </a:lnTo>
                <a:lnTo>
                  <a:pt x="56956" y="25088"/>
                </a:lnTo>
                <a:close/>
              </a:path>
              <a:path w="984250" h="842645">
                <a:moveTo>
                  <a:pt x="55581" y="25088"/>
                </a:moveTo>
                <a:lnTo>
                  <a:pt x="38142" y="25088"/>
                </a:lnTo>
                <a:lnTo>
                  <a:pt x="46861" y="40005"/>
                </a:lnTo>
                <a:lnTo>
                  <a:pt x="55581" y="25088"/>
                </a:lnTo>
                <a:close/>
              </a:path>
            </a:pathLst>
          </a:custGeom>
          <a:solidFill>
            <a:srgbClr val="FFAA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309300" y="3099561"/>
            <a:ext cx="1240155" cy="407034"/>
          </a:xfrm>
          <a:custGeom>
            <a:avLst/>
            <a:gdLst/>
            <a:ahLst/>
            <a:cxnLst/>
            <a:rect l="l" t="t" r="r" b="b"/>
            <a:pathLst>
              <a:path w="1240154" h="407035">
                <a:moveTo>
                  <a:pt x="0" y="406548"/>
                </a:moveTo>
                <a:lnTo>
                  <a:pt x="1239884" y="406548"/>
                </a:lnTo>
                <a:lnTo>
                  <a:pt x="1239884" y="0"/>
                </a:lnTo>
                <a:lnTo>
                  <a:pt x="0" y="0"/>
                </a:lnTo>
                <a:lnTo>
                  <a:pt x="0" y="406548"/>
                </a:lnTo>
                <a:close/>
              </a:path>
            </a:pathLst>
          </a:custGeom>
          <a:solidFill>
            <a:srgbClr val="FFFFFF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5374786" y="3119752"/>
            <a:ext cx="1110615" cy="351378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203830" marR="5080" indent="-191765">
              <a:lnSpc>
                <a:spcPts val="1310"/>
              </a:lnSpc>
              <a:spcBef>
                <a:spcPts val="140"/>
              </a:spcBef>
            </a:pPr>
            <a:r>
              <a:rPr sz="1100" b="1" spc="-10" dirty="0">
                <a:solidFill>
                  <a:srgbClr val="1E1E1E"/>
                </a:solidFill>
                <a:latin typeface="Arial"/>
                <a:cs typeface="Arial"/>
              </a:rPr>
              <a:t>Debt</a:t>
            </a:r>
            <a:r>
              <a:rPr sz="1100" b="1" spc="-55" dirty="0">
                <a:solidFill>
                  <a:srgbClr val="1E1E1E"/>
                </a:solidFill>
                <a:latin typeface="Arial"/>
                <a:cs typeface="Arial"/>
              </a:rPr>
              <a:t> </a:t>
            </a:r>
            <a:r>
              <a:rPr sz="1100" b="1" spc="-10" dirty="0">
                <a:solidFill>
                  <a:srgbClr val="1E1E1E"/>
                </a:solidFill>
                <a:latin typeface="Arial"/>
                <a:cs typeface="Arial"/>
              </a:rPr>
              <a:t>conversion  agreement</a:t>
            </a:r>
            <a:endParaRPr sz="110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7195254" y="3736023"/>
            <a:ext cx="1209040" cy="408305"/>
          </a:xfrm>
          <a:custGeom>
            <a:avLst/>
            <a:gdLst/>
            <a:ahLst/>
            <a:cxnLst/>
            <a:rect l="l" t="t" r="r" b="b"/>
            <a:pathLst>
              <a:path w="1209040" h="408304">
                <a:moveTo>
                  <a:pt x="0" y="407733"/>
                </a:moveTo>
                <a:lnTo>
                  <a:pt x="1209006" y="407733"/>
                </a:lnTo>
                <a:lnTo>
                  <a:pt x="1209006" y="0"/>
                </a:lnTo>
                <a:lnTo>
                  <a:pt x="0" y="0"/>
                </a:lnTo>
                <a:lnTo>
                  <a:pt x="0" y="407733"/>
                </a:lnTo>
                <a:close/>
              </a:path>
            </a:pathLst>
          </a:custGeom>
          <a:solidFill>
            <a:srgbClr val="FFFFFF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7404277" y="3757034"/>
            <a:ext cx="806450" cy="351378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24764" marR="5080" indent="-25400">
              <a:lnSpc>
                <a:spcPts val="1310"/>
              </a:lnSpc>
              <a:spcBef>
                <a:spcPts val="140"/>
              </a:spcBef>
            </a:pPr>
            <a:r>
              <a:rPr sz="1100" b="1" spc="-10" dirty="0">
                <a:solidFill>
                  <a:srgbClr val="1E1E1E"/>
                </a:solidFill>
                <a:latin typeface="Arial"/>
                <a:cs typeface="Arial"/>
              </a:rPr>
              <a:t>Coun</a:t>
            </a:r>
            <a:r>
              <a:rPr sz="1100" b="1" spc="-5" dirty="0">
                <a:solidFill>
                  <a:srgbClr val="1E1E1E"/>
                </a:solidFill>
                <a:latin typeface="Arial"/>
                <a:cs typeface="Arial"/>
              </a:rPr>
              <a:t>ter</a:t>
            </a:r>
            <a:r>
              <a:rPr sz="1100" b="1" spc="-10" dirty="0">
                <a:solidFill>
                  <a:srgbClr val="1E1E1E"/>
                </a:solidFill>
                <a:latin typeface="Arial"/>
                <a:cs typeface="Arial"/>
              </a:rPr>
              <a:t>p</a:t>
            </a:r>
            <a:r>
              <a:rPr sz="1100" b="1" spc="-5" dirty="0">
                <a:solidFill>
                  <a:srgbClr val="1E1E1E"/>
                </a:solidFill>
                <a:latin typeface="Arial"/>
                <a:cs typeface="Arial"/>
              </a:rPr>
              <a:t>art  </a:t>
            </a:r>
            <a:r>
              <a:rPr sz="1100" b="1" spc="-10" dirty="0">
                <a:solidFill>
                  <a:srgbClr val="1E1E1E"/>
                </a:solidFill>
                <a:latin typeface="Arial"/>
                <a:cs typeface="Arial"/>
              </a:rPr>
              <a:t>Payment(s)</a:t>
            </a:r>
            <a:endParaRPr sz="110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5789102" y="2924141"/>
            <a:ext cx="195958" cy="1967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5842414" y="2935345"/>
            <a:ext cx="91440" cy="155171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spcBef>
                <a:spcPts val="130"/>
              </a:spcBef>
            </a:pPr>
            <a:r>
              <a:rPr sz="900" spc="1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900">
              <a:latin typeface="Arial"/>
              <a:cs typeface="Arial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7159626" y="3830873"/>
            <a:ext cx="195958" cy="1955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7225935" y="3841880"/>
            <a:ext cx="78740" cy="155171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>
              <a:spcBef>
                <a:spcPts val="130"/>
              </a:spcBef>
            </a:pPr>
            <a:r>
              <a:rPr sz="900" spc="1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90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6935165" y="4647497"/>
            <a:ext cx="197146" cy="19556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6988971" y="4658977"/>
            <a:ext cx="91440" cy="155171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spcBef>
                <a:spcPts val="130"/>
              </a:spcBef>
            </a:pPr>
            <a:r>
              <a:rPr sz="900" spc="10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900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3236888" y="3733651"/>
            <a:ext cx="1621155" cy="407034"/>
          </a:xfrm>
          <a:custGeom>
            <a:avLst/>
            <a:gdLst/>
            <a:ahLst/>
            <a:cxnLst/>
            <a:rect l="l" t="t" r="r" b="b"/>
            <a:pathLst>
              <a:path w="1621154" h="407035">
                <a:moveTo>
                  <a:pt x="0" y="406548"/>
                </a:moveTo>
                <a:lnTo>
                  <a:pt x="1621113" y="406548"/>
                </a:lnTo>
                <a:lnTo>
                  <a:pt x="1621113" y="0"/>
                </a:lnTo>
                <a:lnTo>
                  <a:pt x="0" y="0"/>
                </a:lnTo>
                <a:lnTo>
                  <a:pt x="0" y="406548"/>
                </a:lnTo>
                <a:close/>
              </a:path>
            </a:pathLst>
          </a:custGeom>
          <a:solidFill>
            <a:srgbClr val="FFFFFF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3404945" y="3753874"/>
            <a:ext cx="1284605" cy="351378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92073" marR="5080" indent="-80008">
              <a:lnSpc>
                <a:spcPts val="1310"/>
              </a:lnSpc>
              <a:spcBef>
                <a:spcPts val="140"/>
              </a:spcBef>
            </a:pPr>
            <a:r>
              <a:rPr sz="1100" b="1" spc="-10" dirty="0">
                <a:solidFill>
                  <a:srgbClr val="1E1E1E"/>
                </a:solidFill>
                <a:latin typeface="Arial"/>
                <a:cs typeface="Arial"/>
              </a:rPr>
              <a:t>Administration</a:t>
            </a:r>
            <a:r>
              <a:rPr sz="1100" b="1" spc="-65" dirty="0">
                <a:solidFill>
                  <a:srgbClr val="1E1E1E"/>
                </a:solidFill>
                <a:latin typeface="Arial"/>
                <a:cs typeface="Arial"/>
              </a:rPr>
              <a:t> </a:t>
            </a:r>
            <a:r>
              <a:rPr sz="1100" b="1" spc="-10" dirty="0">
                <a:solidFill>
                  <a:srgbClr val="1E1E1E"/>
                </a:solidFill>
                <a:latin typeface="Arial"/>
                <a:cs typeface="Arial"/>
              </a:rPr>
              <a:t>and  </a:t>
            </a:r>
            <a:r>
              <a:rPr sz="1100" b="1" spc="-5" dirty="0">
                <a:solidFill>
                  <a:srgbClr val="1E1E1E"/>
                </a:solidFill>
                <a:latin typeface="Arial"/>
                <a:cs typeface="Arial"/>
              </a:rPr>
              <a:t>results</a:t>
            </a:r>
            <a:r>
              <a:rPr sz="1100" b="1" spc="-45" dirty="0">
                <a:solidFill>
                  <a:srgbClr val="1E1E1E"/>
                </a:solidFill>
                <a:latin typeface="Arial"/>
                <a:cs typeface="Arial"/>
              </a:rPr>
              <a:t> </a:t>
            </a:r>
            <a:r>
              <a:rPr sz="1100" b="1" spc="-10" dirty="0">
                <a:solidFill>
                  <a:srgbClr val="1E1E1E"/>
                </a:solidFill>
                <a:latin typeface="Arial"/>
                <a:cs typeface="Arial"/>
              </a:rPr>
              <a:t>reporting</a:t>
            </a:r>
            <a:endParaRPr sz="1100">
              <a:latin typeface="Arial"/>
              <a:cs typeface="Arial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3153753" y="3817835"/>
            <a:ext cx="197146" cy="19554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3206849" y="3828604"/>
            <a:ext cx="92075" cy="155812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spcBef>
                <a:spcPts val="135"/>
              </a:spcBef>
            </a:pPr>
            <a:r>
              <a:rPr sz="900" spc="15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endParaRPr sz="9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60020" y="3024377"/>
            <a:ext cx="2804160" cy="2253181"/>
          </a:xfrm>
          <a:prstGeom prst="rect">
            <a:avLst/>
          </a:prstGeom>
          <a:solidFill>
            <a:srgbClr val="F1F1F1"/>
          </a:solidFill>
        </p:spPr>
        <p:txBody>
          <a:bodyPr vert="horz" wrap="square" lIns="0" tIns="36830" rIns="0" bIns="0" rtlCol="0">
            <a:spAutoFit/>
          </a:bodyPr>
          <a:lstStyle/>
          <a:p>
            <a:pPr marL="264154" marR="433059" indent="-172716">
              <a:spcBef>
                <a:spcPts val="290"/>
              </a:spcBef>
              <a:buFont typeface="Arial"/>
              <a:buChar char="•"/>
              <a:tabLst>
                <a:tab pos="264788" algn="l"/>
              </a:tabLst>
            </a:pPr>
            <a:r>
              <a:rPr sz="1200" b="1" spc="-5" dirty="0">
                <a:latin typeface="Calibri"/>
                <a:cs typeface="Calibri"/>
              </a:rPr>
              <a:t>D2H has </a:t>
            </a:r>
            <a:r>
              <a:rPr sz="1200" b="1" spc="-10" dirty="0">
                <a:latin typeface="Calibri"/>
                <a:cs typeface="Calibri"/>
              </a:rPr>
              <a:t>converted </a:t>
            </a:r>
            <a:r>
              <a:rPr sz="1200" b="1" spc="-5" dirty="0">
                <a:latin typeface="Calibri"/>
                <a:cs typeface="Calibri"/>
              </a:rPr>
              <a:t>close to </a:t>
            </a:r>
            <a:r>
              <a:rPr sz="1200" b="1" dirty="0">
                <a:latin typeface="Calibri"/>
                <a:cs typeface="Calibri"/>
              </a:rPr>
              <a:t>€ 200  </a:t>
            </a:r>
            <a:r>
              <a:rPr sz="1200" b="1" spc="-5" dirty="0">
                <a:latin typeface="Calibri"/>
                <a:cs typeface="Calibri"/>
              </a:rPr>
              <a:t>Million </a:t>
            </a:r>
            <a:r>
              <a:rPr sz="1200" b="1" dirty="0">
                <a:latin typeface="Calibri"/>
                <a:cs typeface="Calibri"/>
              </a:rPr>
              <a:t>of </a:t>
            </a:r>
            <a:r>
              <a:rPr sz="1200" b="1" spc="-5" dirty="0">
                <a:latin typeface="Calibri"/>
                <a:cs typeface="Calibri"/>
              </a:rPr>
              <a:t>debt from </a:t>
            </a:r>
            <a:r>
              <a:rPr sz="1200" b="1" dirty="0">
                <a:latin typeface="Calibri"/>
                <a:cs typeface="Calibri"/>
              </a:rPr>
              <a:t>2007-2018</a:t>
            </a:r>
            <a:endParaRPr sz="1200" dirty="0">
              <a:latin typeface="Calibri"/>
              <a:cs typeface="Calibri"/>
            </a:endParaRPr>
          </a:p>
          <a:p>
            <a:pPr marL="264154" indent="-172716">
              <a:buFont typeface="Arial"/>
              <a:buChar char="•"/>
              <a:tabLst>
                <a:tab pos="264788" algn="l"/>
              </a:tabLst>
            </a:pPr>
            <a:r>
              <a:rPr sz="1200" spc="-5" dirty="0">
                <a:latin typeface="Calibri"/>
                <a:cs typeface="Calibri"/>
              </a:rPr>
              <a:t>Beneficiary countries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include:</a:t>
            </a:r>
            <a:endParaRPr sz="1200" dirty="0">
              <a:latin typeface="Calibri"/>
              <a:cs typeface="Calibri"/>
            </a:endParaRPr>
          </a:p>
          <a:p>
            <a:pPr marL="264154"/>
            <a:r>
              <a:rPr sz="1200" dirty="0">
                <a:latin typeface="Calibri"/>
                <a:cs typeface="Calibri"/>
              </a:rPr>
              <a:t>Indonesia, </a:t>
            </a:r>
            <a:r>
              <a:rPr sz="1200" spc="-10" dirty="0">
                <a:latin typeface="Calibri"/>
                <a:cs typeface="Calibri"/>
              </a:rPr>
              <a:t>Pakistan, Cote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D’Ivoire,</a:t>
            </a:r>
            <a:endParaRPr sz="1200" dirty="0">
              <a:latin typeface="Calibri"/>
              <a:cs typeface="Calibri"/>
            </a:endParaRPr>
          </a:p>
          <a:p>
            <a:pPr marL="264154"/>
            <a:r>
              <a:rPr sz="1200" spc="-5" dirty="0">
                <a:latin typeface="Calibri"/>
                <a:cs typeface="Calibri"/>
              </a:rPr>
              <a:t>Ethiopia, Cameroon,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DRC</a:t>
            </a:r>
            <a:endParaRPr sz="1200" dirty="0">
              <a:latin typeface="Calibri"/>
              <a:cs typeface="Calibri"/>
            </a:endParaRPr>
          </a:p>
          <a:p>
            <a:pPr marL="264154" marR="238119" indent="-172716">
              <a:buFont typeface="Arial"/>
              <a:buChar char="•"/>
              <a:tabLst>
                <a:tab pos="264788" algn="l"/>
              </a:tabLst>
            </a:pPr>
            <a:r>
              <a:rPr sz="1200" spc="-10" dirty="0">
                <a:latin typeface="Calibri"/>
                <a:cs typeface="Calibri"/>
              </a:rPr>
              <a:t>Creditors </a:t>
            </a:r>
            <a:r>
              <a:rPr sz="1200" spc="-5" dirty="0">
                <a:latin typeface="Calibri"/>
                <a:cs typeface="Calibri"/>
              </a:rPr>
              <a:t>include: </a:t>
            </a:r>
            <a:r>
              <a:rPr sz="1200" spc="-15" dirty="0">
                <a:latin typeface="Calibri"/>
                <a:cs typeface="Calibri"/>
              </a:rPr>
              <a:t>G</a:t>
            </a:r>
            <a:r>
              <a:rPr lang="en-US" sz="1200" spc="-15" dirty="0">
                <a:latin typeface="Calibri"/>
                <a:cs typeface="Calibri"/>
              </a:rPr>
              <a:t>e</a:t>
            </a:r>
            <a:r>
              <a:rPr sz="1200" spc="-15" dirty="0">
                <a:latin typeface="Calibri"/>
                <a:cs typeface="Calibri"/>
              </a:rPr>
              <a:t>rmany, </a:t>
            </a:r>
            <a:r>
              <a:rPr sz="1200" spc="-5" dirty="0">
                <a:latin typeface="Calibri"/>
                <a:cs typeface="Calibri"/>
              </a:rPr>
              <a:t>Australia 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Spain</a:t>
            </a:r>
            <a:endParaRPr sz="1200" dirty="0">
              <a:latin typeface="Calibri"/>
              <a:cs typeface="Calibri"/>
            </a:endParaRPr>
          </a:p>
          <a:p>
            <a:pPr marL="264154" marR="287648" indent="-172716">
              <a:buFont typeface="Arial"/>
              <a:buChar char="•"/>
              <a:tabLst>
                <a:tab pos="264788" algn="l"/>
              </a:tabLst>
            </a:pPr>
            <a:r>
              <a:rPr sz="1200" spc="-20" dirty="0">
                <a:latin typeface="Calibri"/>
                <a:cs typeface="Calibri"/>
              </a:rPr>
              <a:t>At </a:t>
            </a:r>
            <a:r>
              <a:rPr sz="1200" dirty="0">
                <a:latin typeface="Calibri"/>
                <a:cs typeface="Calibri"/>
              </a:rPr>
              <a:t>the </a:t>
            </a:r>
            <a:r>
              <a:rPr sz="1200" spc="-5" dirty="0">
                <a:latin typeface="Calibri"/>
                <a:cs typeface="Calibri"/>
              </a:rPr>
              <a:t>recent </a:t>
            </a:r>
            <a:r>
              <a:rPr sz="1200" dirty="0">
                <a:latin typeface="Calibri"/>
                <a:cs typeface="Calibri"/>
              </a:rPr>
              <a:t>2016 Global </a:t>
            </a:r>
            <a:r>
              <a:rPr sz="1200" spc="-5" dirty="0">
                <a:latin typeface="Calibri"/>
                <a:cs typeface="Calibri"/>
              </a:rPr>
              <a:t>Fund  replenishment, </a:t>
            </a:r>
            <a:r>
              <a:rPr sz="1200" spc="-15" dirty="0">
                <a:latin typeface="Calibri"/>
                <a:cs typeface="Calibri"/>
              </a:rPr>
              <a:t>Germany, </a:t>
            </a:r>
            <a:r>
              <a:rPr sz="1200" dirty="0">
                <a:latin typeface="Calibri"/>
                <a:cs typeface="Calibri"/>
              </a:rPr>
              <a:t>the  </a:t>
            </a:r>
            <a:r>
              <a:rPr sz="1200" spc="-5" dirty="0">
                <a:latin typeface="Calibri"/>
                <a:cs typeface="Calibri"/>
              </a:rPr>
              <a:t>Netherlands </a:t>
            </a:r>
            <a:r>
              <a:rPr sz="1200" dirty="0">
                <a:latin typeface="Calibri"/>
                <a:cs typeface="Calibri"/>
              </a:rPr>
              <a:t>and </a:t>
            </a:r>
            <a:r>
              <a:rPr sz="1200" spc="-5" dirty="0">
                <a:latin typeface="Calibri"/>
                <a:cs typeface="Calibri"/>
              </a:rPr>
              <a:t>Spain announced  support </a:t>
            </a:r>
            <a:r>
              <a:rPr sz="1200" spc="-10" dirty="0">
                <a:latin typeface="Calibri"/>
                <a:cs typeface="Calibri"/>
              </a:rPr>
              <a:t>for </a:t>
            </a:r>
            <a:r>
              <a:rPr sz="1200" dirty="0">
                <a:latin typeface="Calibri"/>
                <a:cs typeface="Calibri"/>
              </a:rPr>
              <a:t>D2H </a:t>
            </a:r>
            <a:r>
              <a:rPr sz="1200" spc="-5" dirty="0">
                <a:latin typeface="Calibri"/>
                <a:cs typeface="Calibri"/>
              </a:rPr>
              <a:t>through pledges</a:t>
            </a:r>
            <a:r>
              <a:rPr sz="1200" spc="-114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for  </a:t>
            </a:r>
            <a:r>
              <a:rPr sz="1200" dirty="0">
                <a:latin typeface="Calibri"/>
                <a:cs typeface="Calibri"/>
              </a:rPr>
              <a:t>2017-2019</a:t>
            </a:r>
          </a:p>
        </p:txBody>
      </p:sp>
      <p:sp>
        <p:nvSpPr>
          <p:cNvPr id="57" name="Title 1">
            <a:extLst>
              <a:ext uri="{FF2B5EF4-FFF2-40B4-BE49-F238E27FC236}">
                <a16:creationId xmlns="" xmlns:a16="http://schemas.microsoft.com/office/drawing/2014/main" id="{6DAEF5E1-BDB8-49FD-8C14-894A89D92099}"/>
              </a:ext>
            </a:extLst>
          </p:cNvPr>
          <p:cNvSpPr txBox="1">
            <a:spLocks/>
          </p:cNvSpPr>
          <p:nvPr/>
        </p:nvSpPr>
        <p:spPr>
          <a:xfrm>
            <a:off x="628650" y="1131094"/>
            <a:ext cx="7886700" cy="9941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dirty="0"/>
              <a:t>Debt2Health</a:t>
            </a:r>
          </a:p>
        </p:txBody>
      </p:sp>
      <p:sp>
        <p:nvSpPr>
          <p:cNvPr id="58" name="Title 1">
            <a:extLst>
              <a:ext uri="{FF2B5EF4-FFF2-40B4-BE49-F238E27FC236}">
                <a16:creationId xmlns="" xmlns:a16="http://schemas.microsoft.com/office/drawing/2014/main" id="{F54CC318-FBCE-4D47-95E1-019E052935A9}"/>
              </a:ext>
            </a:extLst>
          </p:cNvPr>
          <p:cNvSpPr txBox="1">
            <a:spLocks/>
          </p:cNvSpPr>
          <p:nvPr/>
        </p:nvSpPr>
        <p:spPr>
          <a:xfrm>
            <a:off x="4891606" y="5501222"/>
            <a:ext cx="3638727" cy="51787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350" dirty="0"/>
              <a:t>Source: Global Fund</a:t>
            </a:r>
          </a:p>
        </p:txBody>
      </p:sp>
    </p:spTree>
    <p:extLst>
      <p:ext uri="{BB962C8B-B14F-4D97-AF65-F5344CB8AC3E}">
        <p14:creationId xmlns:p14="http://schemas.microsoft.com/office/powerpoint/2010/main" val="128597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Channeling More IDA to Health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632642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</a:pPr>
            <a:r>
              <a:rPr lang="en-US" sz="2400" dirty="0"/>
              <a:t>Record </a:t>
            </a:r>
            <a:r>
              <a:rPr lang="en-US" sz="2400" dirty="0" smtClean="0"/>
              <a:t>$75 </a:t>
            </a:r>
            <a:r>
              <a:rPr lang="en-US" sz="2400" dirty="0"/>
              <a:t>billion for IDA 18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World </a:t>
            </a:r>
            <a:r>
              <a:rPr lang="en-US" sz="2400" dirty="0"/>
              <a:t>Bank Human Capital </a:t>
            </a:r>
            <a:r>
              <a:rPr lang="en-US" sz="2400" dirty="0" smtClean="0"/>
              <a:t>Project</a:t>
            </a:r>
          </a:p>
          <a:p>
            <a:pPr>
              <a:spcBef>
                <a:spcPts val="1200"/>
              </a:spcBef>
            </a:pPr>
            <a:r>
              <a:rPr lang="en-US" sz="2400" b="1" dirty="0">
                <a:solidFill>
                  <a:srgbClr val="AF1F2C"/>
                </a:solidFill>
              </a:rPr>
              <a:t>44% increase </a:t>
            </a:r>
            <a:r>
              <a:rPr lang="en-US" sz="2400" dirty="0"/>
              <a:t>in IDA overall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What </a:t>
            </a:r>
            <a:r>
              <a:rPr lang="en-US" sz="2400" dirty="0"/>
              <a:t>could </a:t>
            </a:r>
            <a:r>
              <a:rPr lang="en-US" sz="2400" dirty="0" smtClean="0"/>
              <a:t>even a </a:t>
            </a:r>
            <a:r>
              <a:rPr lang="en-US" sz="2400" b="1" dirty="0"/>
              <a:t>proportional </a:t>
            </a:r>
            <a:r>
              <a:rPr lang="en-US" sz="2400" dirty="0"/>
              <a:t>increase in </a:t>
            </a:r>
            <a:r>
              <a:rPr lang="en-US" sz="2400" dirty="0" smtClean="0"/>
              <a:t>IDA heath investment buy?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000" dirty="0" smtClean="0"/>
              <a:t>		</a:t>
            </a:r>
            <a:r>
              <a:rPr lang="en-US" sz="2400" b="1" dirty="0" smtClean="0"/>
              <a:t>IDA17 = $4.6 billion for health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400" b="1" dirty="0" smtClean="0"/>
              <a:t>		IDA 18 = ??? $6.6 billion </a:t>
            </a:r>
            <a:r>
              <a:rPr lang="en-US" sz="2400" b="1" i="1" dirty="0" smtClean="0"/>
              <a:t>or more</a:t>
            </a:r>
          </a:p>
          <a:p>
            <a:pPr marL="0" indent="0">
              <a:spcBef>
                <a:spcPts val="1200"/>
              </a:spcBef>
              <a:buNone/>
            </a:pPr>
            <a:endParaRPr lang="en-US" sz="2400" b="1" i="1" dirty="0"/>
          </a:p>
          <a:p>
            <a:pPr marL="0" indent="0">
              <a:spcBef>
                <a:spcPts val="1200"/>
              </a:spcBef>
              <a:buNone/>
            </a:pPr>
            <a:r>
              <a:rPr lang="en-US" sz="2400" b="1" i="1" dirty="0" smtClean="0">
                <a:solidFill>
                  <a:srgbClr val="C00000"/>
                </a:solidFill>
              </a:rPr>
              <a:t>The question is not whether countries spend their IDA, but what they spend it on.</a:t>
            </a:r>
            <a:endParaRPr lang="en-US" sz="24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08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Global Financing </a:t>
            </a:r>
            <a:r>
              <a:rPr lang="en-US" u="sng" dirty="0" smtClean="0"/>
              <a:t>Facility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63264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b="1" dirty="0"/>
          </a:p>
          <a:p>
            <a:pPr lvl="0"/>
            <a:r>
              <a:rPr lang="en-US" sz="2400" dirty="0"/>
              <a:t>I</a:t>
            </a:r>
            <a:r>
              <a:rPr lang="en-US" sz="2400" dirty="0" smtClean="0"/>
              <a:t>ncrease scale, impact and sustainability of RMNCAH+N </a:t>
            </a:r>
            <a:endParaRPr lang="en-US" sz="2400" dirty="0"/>
          </a:p>
          <a:p>
            <a:pPr lvl="0"/>
            <a:r>
              <a:rPr lang="en-US" sz="2400" dirty="0" smtClean="0"/>
              <a:t>GFF Trust Fund </a:t>
            </a:r>
            <a:r>
              <a:rPr lang="en-US" sz="2400" dirty="0" smtClean="0">
                <a:sym typeface="Wingdings" panose="05000000000000000000" pitchFamily="2" charset="2"/>
              </a:rPr>
              <a:t></a:t>
            </a:r>
            <a:r>
              <a:rPr lang="en-US" sz="2400" dirty="0" smtClean="0"/>
              <a:t> incentivize increased IDA/domestic investment</a:t>
            </a:r>
          </a:p>
          <a:p>
            <a:pPr lvl="0"/>
            <a:r>
              <a:rPr lang="en-US" sz="2400" dirty="0" smtClean="0"/>
              <a:t>Projects </a:t>
            </a:r>
            <a:r>
              <a:rPr lang="en-US" sz="2400" dirty="0"/>
              <a:t>approved in 14 countries: </a:t>
            </a:r>
            <a:r>
              <a:rPr lang="en-US" sz="2400" b="1" dirty="0"/>
              <a:t>US$2.7b in IDA/IBRD financing and US$405m in GFF Trust Fund financing </a:t>
            </a:r>
            <a:r>
              <a:rPr lang="en-US" sz="2400" b="1" dirty="0" smtClean="0"/>
              <a:t>(</a:t>
            </a:r>
            <a:r>
              <a:rPr lang="en-US" sz="2400" dirty="0" smtClean="0"/>
              <a:t>14 more projects </a:t>
            </a:r>
            <a:r>
              <a:rPr lang="en-US" sz="2400" dirty="0"/>
              <a:t>under preparation</a:t>
            </a:r>
            <a:r>
              <a:rPr lang="en-US" sz="2400" dirty="0" smtClean="0"/>
              <a:t>.) </a:t>
            </a:r>
            <a:endParaRPr lang="en-US" sz="2400" dirty="0"/>
          </a:p>
          <a:p>
            <a:pPr marL="0" indent="0" algn="ctr">
              <a:buNone/>
            </a:pPr>
            <a:endParaRPr lang="en-US" sz="2400" b="1" dirty="0">
              <a:solidFill>
                <a:srgbClr val="AF1F2C"/>
              </a:solidFill>
            </a:endParaRPr>
          </a:p>
          <a:p>
            <a:pPr marL="0" indent="0" algn="ctr">
              <a:buNone/>
            </a:pPr>
            <a:r>
              <a:rPr lang="en-US" sz="2400" b="1" dirty="0">
                <a:solidFill>
                  <a:srgbClr val="AF1F2C"/>
                </a:solidFill>
              </a:rPr>
              <a:t>Ratio of  7:1  IDA/IBRD financing linked to </a:t>
            </a:r>
            <a:r>
              <a:rPr lang="en-US" sz="2400" b="1" dirty="0" smtClean="0">
                <a:solidFill>
                  <a:srgbClr val="AF1F2C"/>
                </a:solidFill>
              </a:rPr>
              <a:t/>
            </a:r>
            <a:br>
              <a:rPr lang="en-US" sz="2400" b="1" dirty="0" smtClean="0">
                <a:solidFill>
                  <a:srgbClr val="AF1F2C"/>
                </a:solidFill>
              </a:rPr>
            </a:br>
            <a:r>
              <a:rPr lang="en-US" sz="2400" b="1" dirty="0" smtClean="0">
                <a:solidFill>
                  <a:srgbClr val="AF1F2C"/>
                </a:solidFill>
              </a:rPr>
              <a:t>GFF </a:t>
            </a:r>
            <a:r>
              <a:rPr lang="en-US" sz="2400" b="1" dirty="0">
                <a:solidFill>
                  <a:srgbClr val="AF1F2C"/>
                </a:solidFill>
              </a:rPr>
              <a:t>Trust Fund  financing</a:t>
            </a:r>
          </a:p>
        </p:txBody>
      </p:sp>
    </p:spTree>
    <p:extLst>
      <p:ext uri="{BB962C8B-B14F-4D97-AF65-F5344CB8AC3E}">
        <p14:creationId xmlns:p14="http://schemas.microsoft.com/office/powerpoint/2010/main" val="97882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151014_PON-Infographic_Web-817x4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6760" y="1310995"/>
            <a:ext cx="6732689" cy="4548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50385" y="120090"/>
            <a:ext cx="8229600" cy="1143000"/>
          </a:xfrm>
        </p:spPr>
        <p:txBody>
          <a:bodyPr>
            <a:normAutofit/>
          </a:bodyPr>
          <a:lstStyle/>
          <a:p>
            <a:r>
              <a:rPr lang="en-US" u="sng" dirty="0"/>
              <a:t>Power of </a:t>
            </a:r>
            <a:r>
              <a:rPr lang="en-US" u="sng" dirty="0" smtClean="0"/>
              <a:t>Nutrition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82277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Power of </a:t>
            </a:r>
            <a:r>
              <a:rPr lang="en-US" u="sng" dirty="0" smtClean="0"/>
              <a:t>Nutrition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17638"/>
            <a:ext cx="8403465" cy="463264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b="1" dirty="0"/>
          </a:p>
          <a:p>
            <a:pPr>
              <a:spcBef>
                <a:spcPts val="1200"/>
              </a:spcBef>
            </a:pPr>
            <a:r>
              <a:rPr lang="en-US" sz="2400" dirty="0" smtClean="0"/>
              <a:t>Co-financing </a:t>
            </a:r>
            <a:r>
              <a:rPr lang="en-US" sz="2400" dirty="0"/>
              <a:t>enables access to </a:t>
            </a:r>
            <a:r>
              <a:rPr lang="en-US" sz="2400" dirty="0" smtClean="0"/>
              <a:t>larger </a:t>
            </a:r>
            <a:r>
              <a:rPr lang="en-US" sz="2400" dirty="0"/>
              <a:t>levels of </a:t>
            </a:r>
            <a:r>
              <a:rPr lang="en-US" sz="2400" dirty="0" smtClean="0"/>
              <a:t>resourcing for nutrition impact in high burden countries 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Leverages </a:t>
            </a:r>
            <a:r>
              <a:rPr lang="en-US" sz="2400" dirty="0"/>
              <a:t>private funding 4-fold via Trust </a:t>
            </a:r>
            <a:r>
              <a:rPr lang="en-US" sz="2400" dirty="0" smtClean="0"/>
              <a:t>Fund, </a:t>
            </a:r>
            <a:r>
              <a:rPr lang="en-US" sz="2400" dirty="0"/>
              <a:t>and then </a:t>
            </a:r>
            <a:r>
              <a:rPr lang="en-US" sz="2400" dirty="0" smtClean="0"/>
              <a:t>implementer </a:t>
            </a:r>
            <a:r>
              <a:rPr lang="en-US" sz="2400" dirty="0"/>
              <a:t>partner </a:t>
            </a:r>
            <a:r>
              <a:rPr lang="en-US" sz="2400" dirty="0" smtClean="0"/>
              <a:t>matching (World Bank IDA, UNICEF)</a:t>
            </a:r>
            <a:endParaRPr lang="en-US" sz="2400" dirty="0"/>
          </a:p>
          <a:p>
            <a:pPr>
              <a:spcBef>
                <a:spcPts val="1200"/>
              </a:spcBef>
            </a:pPr>
            <a:endParaRPr lang="en-US" sz="2000" dirty="0"/>
          </a:p>
          <a:p>
            <a:pPr marL="0" indent="0" algn="ctr">
              <a:spcBef>
                <a:spcPts val="1200"/>
              </a:spcBef>
              <a:buNone/>
            </a:pPr>
            <a:r>
              <a:rPr lang="en-US" sz="2400" b="1" dirty="0">
                <a:solidFill>
                  <a:srgbClr val="AF1F2C"/>
                </a:solidFill>
              </a:rPr>
              <a:t>$95.4 million committed from </a:t>
            </a:r>
            <a:r>
              <a:rPr lang="en-US" sz="2400" b="1" dirty="0" err="1">
                <a:solidFill>
                  <a:srgbClr val="AF1F2C"/>
                </a:solidFill>
              </a:rPr>
              <a:t>PoN</a:t>
            </a:r>
            <a:r>
              <a:rPr lang="en-US" sz="2400" b="1" dirty="0">
                <a:solidFill>
                  <a:srgbClr val="AF1F2C"/>
                </a:solidFill>
              </a:rPr>
              <a:t> Trust</a:t>
            </a:r>
          </a:p>
          <a:p>
            <a:pPr marL="0" indent="0" algn="ctr">
              <a:spcBef>
                <a:spcPts val="1200"/>
              </a:spcBef>
              <a:buNone/>
            </a:pPr>
            <a:r>
              <a:rPr lang="en-US" sz="2400" b="1" dirty="0">
                <a:solidFill>
                  <a:srgbClr val="AF1F2C"/>
                </a:solidFill>
              </a:rPr>
              <a:t>$235.8 million from IDA</a:t>
            </a:r>
            <a:endParaRPr lang="en-US" sz="2000" b="1" dirty="0">
              <a:solidFill>
                <a:srgbClr val="AF1F2C"/>
              </a:solidFill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7856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Blended Finance: </a:t>
            </a:r>
            <a:r>
              <a:rPr lang="en-US" u="sng" dirty="0" smtClean="0"/>
              <a:t>“Buy-Downs”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63264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sz="2000" b="1" dirty="0"/>
          </a:p>
          <a:p>
            <a:pPr>
              <a:spcBef>
                <a:spcPts val="1200"/>
              </a:spcBef>
            </a:pPr>
            <a:r>
              <a:rPr lang="en-US" sz="2400" dirty="0"/>
              <a:t>Blended finance to buy down </a:t>
            </a:r>
            <a:r>
              <a:rPr lang="en-US" sz="2400" dirty="0" smtClean="0"/>
              <a:t>IBRD or other non-concessional loan </a:t>
            </a:r>
            <a:r>
              <a:rPr lang="en-US" sz="2400" dirty="0"/>
              <a:t>to concessional </a:t>
            </a:r>
            <a:r>
              <a:rPr lang="en-US" sz="2400" dirty="0" smtClean="0"/>
              <a:t>levels for targeted investments</a:t>
            </a:r>
            <a:endParaRPr lang="en-US" sz="2400" dirty="0"/>
          </a:p>
          <a:p>
            <a:pPr>
              <a:spcBef>
                <a:spcPts val="1200"/>
              </a:spcBef>
            </a:pPr>
            <a:r>
              <a:rPr lang="en-US" sz="2400" dirty="0"/>
              <a:t>Combines grants and </a:t>
            </a:r>
            <a:r>
              <a:rPr lang="en-US" sz="2400" dirty="0" smtClean="0"/>
              <a:t>loans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Global Fund estimated average 5:1 leverage, up to 10:1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Examples </a:t>
            </a:r>
          </a:p>
          <a:p>
            <a:pPr lvl="1">
              <a:spcBef>
                <a:spcPts val="1200"/>
              </a:spcBef>
            </a:pPr>
            <a:r>
              <a:rPr lang="en-US" sz="2400" dirty="0" smtClean="0"/>
              <a:t>Polio</a:t>
            </a:r>
          </a:p>
          <a:p>
            <a:pPr lvl="1">
              <a:spcBef>
                <a:spcPts val="1200"/>
              </a:spcBef>
            </a:pPr>
            <a:r>
              <a:rPr lang="en-US" sz="2400" dirty="0" smtClean="0"/>
              <a:t>GFF Guatemala</a:t>
            </a:r>
            <a:endParaRPr lang="en-US" sz="2400" dirty="0"/>
          </a:p>
          <a:p>
            <a:pPr lvl="1">
              <a:spcBef>
                <a:spcPts val="1200"/>
              </a:spcBef>
            </a:pPr>
            <a:r>
              <a:rPr lang="en-US" sz="2400" dirty="0" smtClean="0"/>
              <a:t>India TB</a:t>
            </a:r>
            <a:endParaRPr lang="en-US" sz="2400" dirty="0"/>
          </a:p>
          <a:p>
            <a:pPr lvl="1">
              <a:spcBef>
                <a:spcPts val="1200"/>
              </a:spcBef>
            </a:pPr>
            <a:endParaRPr lang="en-US" sz="1600" dirty="0"/>
          </a:p>
          <a:p>
            <a:pPr marL="0" indent="0" algn="ctr">
              <a:spcBef>
                <a:spcPts val="1200"/>
              </a:spcBef>
              <a:buNone/>
            </a:pPr>
            <a:r>
              <a:rPr lang="en-US" sz="2600" b="1" dirty="0" smtClean="0">
                <a:solidFill>
                  <a:srgbClr val="AF1F2C"/>
                </a:solidFill>
              </a:rPr>
              <a:t>Potential to create more concessional funding for TB.</a:t>
            </a:r>
            <a:endParaRPr lang="en-US" sz="2600" b="1" dirty="0">
              <a:solidFill>
                <a:srgbClr val="AF1F2C"/>
              </a:solidFill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9235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697"/>
            <a:ext cx="8229600" cy="1143000"/>
          </a:xfrm>
        </p:spPr>
        <p:txBody>
          <a:bodyPr/>
          <a:lstStyle/>
          <a:p>
            <a:r>
              <a:rPr lang="en-US" u="sng" dirty="0"/>
              <a:t>Moving forward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8810"/>
            <a:ext cx="8229600" cy="493268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US" sz="2000" b="1" dirty="0"/>
          </a:p>
          <a:p>
            <a:pPr>
              <a:spcBef>
                <a:spcPts val="1200"/>
              </a:spcBef>
            </a:pPr>
            <a:r>
              <a:rPr lang="en-US" sz="2400" dirty="0" smtClean="0"/>
              <a:t>Opportunities to achieve scale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Making sure:</a:t>
            </a:r>
          </a:p>
          <a:p>
            <a:pPr lvl="1">
              <a:spcBef>
                <a:spcPts val="1200"/>
              </a:spcBef>
            </a:pPr>
            <a:r>
              <a:rPr lang="en-US" sz="2400" dirty="0" smtClean="0"/>
              <a:t>Grow total resources</a:t>
            </a:r>
          </a:p>
          <a:p>
            <a:pPr lvl="1">
              <a:spcBef>
                <a:spcPts val="1200"/>
              </a:spcBef>
            </a:pPr>
            <a:r>
              <a:rPr lang="en-US" sz="2400" dirty="0" smtClean="0"/>
              <a:t>Ensure Equity</a:t>
            </a:r>
            <a:endParaRPr lang="en-US" sz="2400" dirty="0"/>
          </a:p>
          <a:p>
            <a:pPr lvl="1">
              <a:spcBef>
                <a:spcPts val="1200"/>
              </a:spcBef>
            </a:pPr>
            <a:r>
              <a:rPr lang="en-US" sz="2400" dirty="0" smtClean="0"/>
              <a:t>Prevent harm</a:t>
            </a:r>
            <a:endParaRPr lang="en-US" sz="2400" dirty="0"/>
          </a:p>
          <a:p>
            <a:pPr lvl="1">
              <a:spcBef>
                <a:spcPts val="1200"/>
              </a:spcBef>
            </a:pPr>
            <a:r>
              <a:rPr lang="en-US" sz="2400" dirty="0" smtClean="0"/>
              <a:t>Increase Impact</a:t>
            </a:r>
          </a:p>
          <a:p>
            <a:pPr lvl="1">
              <a:spcBef>
                <a:spcPts val="1200"/>
              </a:spcBef>
            </a:pPr>
            <a:endParaRPr lang="en-US" sz="2400" dirty="0"/>
          </a:p>
          <a:p>
            <a:pPr marL="57150" indent="0" algn="ctr">
              <a:spcBef>
                <a:spcPts val="1200"/>
              </a:spcBef>
              <a:buNone/>
            </a:pPr>
            <a:r>
              <a:rPr lang="en-US" dirty="0" smtClean="0">
                <a:solidFill>
                  <a:schemeClr val="tx2"/>
                </a:solidFill>
              </a:rPr>
              <a:t>Need more from every side: being innovative can help us get where we need to be.</a:t>
            </a:r>
            <a:endParaRPr lang="en-US" dirty="0">
              <a:solidFill>
                <a:schemeClr val="tx2"/>
              </a:solidFill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3326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59476" y="1215808"/>
            <a:ext cx="733451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i="1" dirty="0" smtClean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Certainly </a:t>
            </a:r>
            <a:r>
              <a:rPr lang="en-US" sz="3600" i="1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there are things in life that money can’t buy, but it’s very funny – did you ever try buying them without money</a:t>
            </a:r>
            <a:r>
              <a:rPr lang="en-US" sz="3600" i="1" dirty="0" smtClean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?</a:t>
            </a:r>
            <a:endParaRPr lang="en-US" sz="3600" i="1" dirty="0">
              <a:solidFill>
                <a:schemeClr val="tx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68214" y="3861686"/>
            <a:ext cx="4726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Ogden Nash</a:t>
            </a:r>
            <a:endParaRPr lang="en-US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99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Innovative Finance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896" y="1153375"/>
            <a:ext cx="8686800" cy="4932680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endParaRPr lang="en-US" sz="2000" b="1" dirty="0"/>
          </a:p>
          <a:p>
            <a:pPr marL="0" indent="0">
              <a:spcBef>
                <a:spcPts val="1200"/>
              </a:spcBef>
              <a:buNone/>
            </a:pPr>
            <a:r>
              <a:rPr lang="en-US" sz="2400" dirty="0"/>
              <a:t>What it is – 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A way to generate </a:t>
            </a:r>
            <a:r>
              <a:rPr lang="en-US" sz="2400" b="1" i="1" dirty="0"/>
              <a:t>new</a:t>
            </a:r>
            <a:r>
              <a:rPr lang="en-US" sz="2400" dirty="0"/>
              <a:t> revenue </a:t>
            </a:r>
            <a:r>
              <a:rPr lang="en-US" sz="2400" dirty="0" smtClean="0"/>
              <a:t>streams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A way to incentivize or capture </a:t>
            </a:r>
            <a:r>
              <a:rPr lang="en-US" sz="2400" b="1" i="1" dirty="0"/>
              <a:t>more</a:t>
            </a:r>
            <a:r>
              <a:rPr lang="en-US" sz="2400" dirty="0"/>
              <a:t> existing development finance for TB and </a:t>
            </a:r>
            <a:r>
              <a:rPr lang="en-US" sz="2400" dirty="0" smtClean="0"/>
              <a:t>health</a:t>
            </a:r>
            <a:endParaRPr lang="en-US" sz="2400" dirty="0"/>
          </a:p>
          <a:p>
            <a:pPr>
              <a:spcBef>
                <a:spcPts val="1200"/>
              </a:spcBef>
            </a:pPr>
            <a:endParaRPr lang="en-US" sz="2400" dirty="0"/>
          </a:p>
          <a:p>
            <a:pPr marL="0" indent="0">
              <a:spcBef>
                <a:spcPts val="1200"/>
              </a:spcBef>
              <a:buNone/>
            </a:pPr>
            <a:r>
              <a:rPr lang="en-US" sz="2400" dirty="0"/>
              <a:t>What it </a:t>
            </a:r>
            <a:r>
              <a:rPr lang="en-US" sz="2400" dirty="0" smtClean="0"/>
              <a:t>is </a:t>
            </a:r>
            <a:r>
              <a:rPr lang="en-US" sz="2400" b="1" i="1" dirty="0" smtClean="0"/>
              <a:t>not</a:t>
            </a:r>
            <a:r>
              <a:rPr lang="en-US" sz="2400" dirty="0" smtClean="0"/>
              <a:t> </a:t>
            </a:r>
            <a:r>
              <a:rPr lang="en-US" sz="2400" dirty="0"/>
              <a:t>–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A substitute for </a:t>
            </a:r>
            <a:r>
              <a:rPr lang="en-US" sz="2400" dirty="0" smtClean="0"/>
              <a:t>ODA 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A magic bullet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4830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41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Lancet: Innovative financing </a:t>
            </a:r>
            <a:r>
              <a:rPr lang="en-US" dirty="0">
                <a:solidFill>
                  <a:srgbClr val="800000"/>
                </a:solidFill>
              </a:rPr>
              <a:t>i</a:t>
            </a:r>
            <a:r>
              <a:rPr lang="en-US" dirty="0" smtClean="0">
                <a:solidFill>
                  <a:srgbClr val="800000"/>
                </a:solidFill>
              </a:rPr>
              <a:t>nstruments for </a:t>
            </a:r>
            <a:r>
              <a:rPr lang="en-US" dirty="0">
                <a:solidFill>
                  <a:srgbClr val="800000"/>
                </a:solidFill>
              </a:rPr>
              <a:t>global </a:t>
            </a:r>
            <a:r>
              <a:rPr lang="en-US" dirty="0" smtClean="0">
                <a:solidFill>
                  <a:srgbClr val="800000"/>
                </a:solidFill>
              </a:rPr>
              <a:t>health </a:t>
            </a:r>
            <a:endParaRPr lang="en-US" sz="4000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27188"/>
            <a:ext cx="8229600" cy="45259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10 </a:t>
            </a:r>
            <a:r>
              <a:rPr lang="en-US" dirty="0"/>
              <a:t>IF instruments </a:t>
            </a:r>
            <a:r>
              <a:rPr lang="en-US" dirty="0" err="1"/>
              <a:t>mobilised</a:t>
            </a:r>
            <a:r>
              <a:rPr lang="en-US" dirty="0"/>
              <a:t> </a:t>
            </a:r>
            <a:r>
              <a:rPr lang="en-US" dirty="0" smtClean="0"/>
              <a:t>US$8.9 </a:t>
            </a:r>
            <a:r>
              <a:rPr lang="en-US" dirty="0"/>
              <a:t>billion (</a:t>
            </a:r>
            <a:r>
              <a:rPr lang="en-US" b="1" dirty="0" smtClean="0">
                <a:solidFill>
                  <a:srgbClr val="C00000"/>
                </a:solidFill>
              </a:rPr>
              <a:t>2.3</a:t>
            </a:r>
            <a:r>
              <a:rPr lang="en-US" b="1" dirty="0">
                <a:solidFill>
                  <a:srgbClr val="C00000"/>
                </a:solidFill>
              </a:rPr>
              <a:t>%</a:t>
            </a:r>
            <a:r>
              <a:rPr lang="en-US" dirty="0"/>
              <a:t> of overall DAH</a:t>
            </a:r>
            <a:r>
              <a:rPr lang="en-US" dirty="0" smtClean="0"/>
              <a:t>) 2002–15</a:t>
            </a:r>
            <a:endParaRPr lang="en-US" dirty="0"/>
          </a:p>
          <a:p>
            <a:r>
              <a:rPr lang="en-US" dirty="0" smtClean="0"/>
              <a:t>For </a:t>
            </a:r>
            <a:r>
              <a:rPr lang="en-US" dirty="0"/>
              <a:t>GF, </a:t>
            </a:r>
            <a:r>
              <a:rPr lang="en-US" dirty="0" smtClean="0"/>
              <a:t>these instruments were </a:t>
            </a:r>
            <a:r>
              <a:rPr lang="en-US" b="1" dirty="0">
                <a:solidFill>
                  <a:srgbClr val="C00000"/>
                </a:solidFill>
              </a:rPr>
              <a:t>2.9%</a:t>
            </a:r>
            <a:r>
              <a:rPr lang="en-US" dirty="0"/>
              <a:t> of total. A</a:t>
            </a:r>
            <a:r>
              <a:rPr lang="en-US" dirty="0" smtClean="0"/>
              <a:t>irline </a:t>
            </a:r>
            <a:r>
              <a:rPr lang="en-US" dirty="0"/>
              <a:t>levy raised </a:t>
            </a:r>
            <a:r>
              <a:rPr lang="en-US" b="1" dirty="0">
                <a:solidFill>
                  <a:srgbClr val="C00000"/>
                </a:solidFill>
              </a:rPr>
              <a:t>67%</a:t>
            </a:r>
            <a:r>
              <a:rPr lang="en-US" dirty="0"/>
              <a:t> of total UNITAID funding. For GAVI, </a:t>
            </a:r>
            <a:r>
              <a:rPr lang="en-US" dirty="0" smtClean="0"/>
              <a:t>it was </a:t>
            </a:r>
            <a:r>
              <a:rPr lang="en-US" b="1" dirty="0" smtClean="0">
                <a:solidFill>
                  <a:srgbClr val="C00000"/>
                </a:solidFill>
              </a:rPr>
              <a:t>36</a:t>
            </a:r>
            <a:r>
              <a:rPr lang="en-US" b="1" dirty="0">
                <a:solidFill>
                  <a:srgbClr val="C00000"/>
                </a:solidFill>
              </a:rPr>
              <a:t>% </a:t>
            </a:r>
            <a:r>
              <a:rPr lang="en-US" dirty="0"/>
              <a:t>of total funds;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88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69928"/>
          </a:xfrm>
        </p:spPr>
        <p:txBody>
          <a:bodyPr>
            <a:normAutofit/>
          </a:bodyPr>
          <a:lstStyle/>
          <a:p>
            <a:r>
              <a:rPr lang="en-US" sz="3600" u="sng" dirty="0" smtClean="0"/>
              <a:t>Criteria for </a:t>
            </a:r>
            <a:r>
              <a:rPr lang="en-US" sz="3600" u="sng" dirty="0"/>
              <a:t>evaluating innovative financing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743" y="1323663"/>
            <a:ext cx="8229600" cy="493268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en-US" i="1" dirty="0"/>
          </a:p>
          <a:p>
            <a:pPr marL="1428750" lvl="2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3200" b="1" dirty="0" smtClean="0">
                <a:solidFill>
                  <a:srgbClr val="AF1F2C"/>
                </a:solidFill>
              </a:rPr>
              <a:t>Additionality</a:t>
            </a:r>
          </a:p>
          <a:p>
            <a:pPr marL="1428750" lvl="2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3200" b="1" dirty="0" smtClean="0">
                <a:solidFill>
                  <a:srgbClr val="AF1F2C"/>
                </a:solidFill>
              </a:rPr>
              <a:t>Equity</a:t>
            </a:r>
            <a:endParaRPr lang="en-US" sz="3200" b="1" dirty="0">
              <a:solidFill>
                <a:srgbClr val="AF1F2C"/>
              </a:solidFill>
            </a:endParaRPr>
          </a:p>
          <a:p>
            <a:pPr marL="1428750" lvl="2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3200" b="1" dirty="0">
                <a:solidFill>
                  <a:srgbClr val="AF1F2C"/>
                </a:solidFill>
              </a:rPr>
              <a:t>Do no harm</a:t>
            </a:r>
          </a:p>
          <a:p>
            <a:pPr marL="1428750" lvl="2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3200" b="1" dirty="0" smtClean="0">
                <a:solidFill>
                  <a:srgbClr val="AF1F2C"/>
                </a:solidFill>
              </a:rPr>
              <a:t>Impact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40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Additionality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7600"/>
            <a:ext cx="8229600" cy="493268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b="1" dirty="0"/>
          </a:p>
          <a:p>
            <a:pPr>
              <a:spcBef>
                <a:spcPts val="1200"/>
              </a:spcBef>
            </a:pPr>
            <a:r>
              <a:rPr lang="en-US" sz="2400" dirty="0"/>
              <a:t>Must be </a:t>
            </a:r>
            <a:r>
              <a:rPr lang="en-US" sz="2400" b="1" i="1" dirty="0"/>
              <a:t>additional </a:t>
            </a:r>
            <a:r>
              <a:rPr lang="en-US" sz="2400" dirty="0"/>
              <a:t>finance, not substitution or </a:t>
            </a:r>
            <a:r>
              <a:rPr lang="en-US" sz="2400" dirty="0" smtClean="0"/>
              <a:t>excuse </a:t>
            </a:r>
            <a:r>
              <a:rPr lang="en-US" sz="2400" dirty="0"/>
              <a:t>for donor </a:t>
            </a:r>
            <a:r>
              <a:rPr lang="en-US" sz="2400" dirty="0" smtClean="0"/>
              <a:t>withdrawal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Just “sustaining” current levels is failure: everybody needs to do more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Where can it generate new money to add to the pot?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Where can innovation help capture more multilateral bank or other development finance?</a:t>
            </a:r>
          </a:p>
        </p:txBody>
      </p:sp>
    </p:spTree>
    <p:extLst>
      <p:ext uri="{BB962C8B-B14F-4D97-AF65-F5344CB8AC3E}">
        <p14:creationId xmlns:p14="http://schemas.microsoft.com/office/powerpoint/2010/main" val="85238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Equity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7600"/>
            <a:ext cx="8229600" cy="493268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b="1" dirty="0"/>
          </a:p>
          <a:p>
            <a:pPr>
              <a:spcBef>
                <a:spcPts val="1200"/>
              </a:spcBef>
            </a:pPr>
            <a:r>
              <a:rPr lang="en-US" sz="2400" dirty="0"/>
              <a:t>The </a:t>
            </a:r>
            <a:r>
              <a:rPr lang="en-US" sz="2400" dirty="0" smtClean="0"/>
              <a:t>TB treatment </a:t>
            </a:r>
            <a:r>
              <a:rPr lang="en-US" sz="2400" dirty="0"/>
              <a:t>gap is an EQUITY issue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Additional funding should prioritize the hardest to reach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Equity </a:t>
            </a:r>
            <a:r>
              <a:rPr lang="en-US" sz="2400" dirty="0" smtClean="0"/>
              <a:t>pitfalls:</a:t>
            </a:r>
          </a:p>
          <a:p>
            <a:pPr lvl="1">
              <a:spcBef>
                <a:spcPts val="1200"/>
              </a:spcBef>
            </a:pPr>
            <a:r>
              <a:rPr lang="en-US" sz="2400" dirty="0" smtClean="0"/>
              <a:t>Pay-for-performance schemes that </a:t>
            </a:r>
            <a:r>
              <a:rPr lang="en-US" sz="2400" dirty="0" err="1" smtClean="0"/>
              <a:t>mis</a:t>
            </a:r>
            <a:r>
              <a:rPr lang="en-US" sz="2400" dirty="0" smtClean="0"/>
              <a:t>-incentivize</a:t>
            </a:r>
          </a:p>
          <a:p>
            <a:pPr lvl="1">
              <a:spcBef>
                <a:spcPts val="1200"/>
              </a:spcBef>
            </a:pPr>
            <a:r>
              <a:rPr lang="en-US" sz="2400" dirty="0" smtClean="0"/>
              <a:t>Mechanisms that aren’t designed to fund civil society: community systems and local NGOs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6630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Do No Harm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7600"/>
            <a:ext cx="8229600" cy="493268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b="1" dirty="0"/>
          </a:p>
          <a:p>
            <a:pPr>
              <a:spcBef>
                <a:spcPts val="1200"/>
              </a:spcBef>
            </a:pPr>
            <a:r>
              <a:rPr lang="en-US" sz="2400" dirty="0"/>
              <a:t>Don’t skew resources away from the hardest to reach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Don’t impose harmful policies like user fees</a:t>
            </a:r>
          </a:p>
          <a:p>
            <a:pPr lvl="0">
              <a:spcBef>
                <a:spcPts val="1200"/>
              </a:spcBef>
            </a:pPr>
            <a:r>
              <a:rPr lang="en-US" sz="2400" dirty="0"/>
              <a:t>Don’t exclude civil society and communities from funding and decision-making</a:t>
            </a:r>
          </a:p>
          <a:p>
            <a:pPr lvl="0">
              <a:spcBef>
                <a:spcPts val="1200"/>
              </a:spcBef>
            </a:pPr>
            <a:r>
              <a:rPr lang="en-US" sz="2400" dirty="0"/>
              <a:t>Assess countries’ debt stress and don’t increase unsustainable debt burdens  </a:t>
            </a:r>
          </a:p>
          <a:p>
            <a:pPr>
              <a:spcBef>
                <a:spcPts val="1200"/>
              </a:spcBef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3198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Impact for Health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7600"/>
            <a:ext cx="8229600" cy="493268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b="1" dirty="0"/>
          </a:p>
          <a:p>
            <a:pPr>
              <a:spcBef>
                <a:spcPts val="1200"/>
              </a:spcBef>
            </a:pPr>
            <a:endParaRPr lang="en-US" sz="2400" dirty="0" smtClean="0"/>
          </a:p>
          <a:p>
            <a:pPr>
              <a:spcBef>
                <a:spcPts val="1200"/>
              </a:spcBef>
            </a:pPr>
            <a:r>
              <a:rPr lang="en-US" sz="2400" dirty="0" smtClean="0"/>
              <a:t>Work to ensure </a:t>
            </a:r>
            <a:r>
              <a:rPr lang="en-US" sz="2400" b="1" dirty="0"/>
              <a:t>concrete </a:t>
            </a:r>
            <a:r>
              <a:rPr lang="en-US" sz="2400" dirty="0"/>
              <a:t>and </a:t>
            </a:r>
            <a:r>
              <a:rPr lang="en-US" sz="2400" b="1" dirty="0"/>
              <a:t>equitable </a:t>
            </a:r>
            <a:r>
              <a:rPr lang="en-US" sz="2400" dirty="0"/>
              <a:t>health </a:t>
            </a:r>
            <a:r>
              <a:rPr lang="en-US" sz="2400" b="1" dirty="0" smtClean="0"/>
              <a:t>outcomes</a:t>
            </a:r>
          </a:p>
          <a:p>
            <a:pPr>
              <a:spcBef>
                <a:spcPts val="1200"/>
              </a:spcBef>
            </a:pPr>
            <a:endParaRPr lang="en-US" sz="2400" dirty="0" smtClean="0"/>
          </a:p>
          <a:p>
            <a:pPr>
              <a:spcBef>
                <a:spcPts val="1200"/>
              </a:spcBef>
            </a:pPr>
            <a:r>
              <a:rPr lang="en-US" sz="2400" dirty="0" smtClean="0"/>
              <a:t>Track </a:t>
            </a:r>
            <a:r>
              <a:rPr lang="en-US" sz="2400" dirty="0"/>
              <a:t>if innovative finance schemes have a measurable impact in improving access and outcomes. </a:t>
            </a:r>
          </a:p>
          <a:p>
            <a:pPr>
              <a:spcBef>
                <a:spcPts val="1200"/>
              </a:spcBef>
            </a:pP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33220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21714" y="1865153"/>
            <a:ext cx="7908127" cy="16312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/>
              <a:t>Additionality | Equity | Do No Harm | Impact</a:t>
            </a:r>
          </a:p>
          <a:p>
            <a:pPr algn="ctr"/>
            <a:endParaRPr lang="en-US" sz="2800" dirty="0"/>
          </a:p>
          <a:p>
            <a:pPr algn="ctr"/>
            <a:r>
              <a:rPr lang="en-US" sz="4400" dirty="0" smtClean="0">
                <a:solidFill>
                  <a:schemeClr val="tx2"/>
                </a:solidFill>
              </a:rPr>
              <a:t>How </a:t>
            </a:r>
            <a:r>
              <a:rPr lang="en-US" sz="4400" dirty="0">
                <a:solidFill>
                  <a:schemeClr val="tx2"/>
                </a:solidFill>
              </a:rPr>
              <a:t>do </a:t>
            </a:r>
            <a:r>
              <a:rPr lang="en-US" sz="4400" dirty="0" smtClean="0">
                <a:solidFill>
                  <a:schemeClr val="tx2"/>
                </a:solidFill>
              </a:rPr>
              <a:t>existing </a:t>
            </a:r>
            <a:r>
              <a:rPr lang="en-US" sz="4400" dirty="0">
                <a:solidFill>
                  <a:schemeClr val="tx2"/>
                </a:solidFill>
              </a:rPr>
              <a:t>models stack up?</a:t>
            </a:r>
          </a:p>
        </p:txBody>
      </p:sp>
    </p:spTree>
    <p:extLst>
      <p:ext uri="{BB962C8B-B14F-4D97-AF65-F5344CB8AC3E}">
        <p14:creationId xmlns:p14="http://schemas.microsoft.com/office/powerpoint/2010/main" val="333380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ysClr val="window" lastClr="FFFFFF"/>
      </a:lt1>
      <a:dk2>
        <a:srgbClr val="AF1F2C"/>
      </a:dk2>
      <a:lt2>
        <a:srgbClr val="FFFFFF"/>
      </a:lt2>
      <a:accent1>
        <a:srgbClr val="58585B"/>
      </a:accent1>
      <a:accent2>
        <a:srgbClr val="AF1F2C"/>
      </a:accent2>
      <a:accent3>
        <a:srgbClr val="BFBEBE"/>
      </a:accent3>
      <a:accent4>
        <a:srgbClr val="58585B"/>
      </a:accent4>
      <a:accent5>
        <a:srgbClr val="FFFFFF"/>
      </a:accent5>
      <a:accent6>
        <a:srgbClr val="231F20"/>
      </a:accent6>
      <a:hlink>
        <a:srgbClr val="AF1F2C"/>
      </a:hlink>
      <a:folHlink>
        <a:srgbClr val="BFBEB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Custom Design">
  <a:themeElements>
    <a:clrScheme name="Custom 1">
      <a:dk1>
        <a:sysClr val="windowText" lastClr="000000"/>
      </a:dk1>
      <a:lt1>
        <a:sysClr val="window" lastClr="FFFFFF"/>
      </a:lt1>
      <a:dk2>
        <a:srgbClr val="B01F2E"/>
      </a:dk2>
      <a:lt2>
        <a:srgbClr val="FFFFFF"/>
      </a:lt2>
      <a:accent1>
        <a:srgbClr val="58585B"/>
      </a:accent1>
      <a:accent2>
        <a:srgbClr val="B01F2E"/>
      </a:accent2>
      <a:accent3>
        <a:srgbClr val="BFBEBE"/>
      </a:accent3>
      <a:accent4>
        <a:srgbClr val="58585B"/>
      </a:accent4>
      <a:accent5>
        <a:srgbClr val="FFFFFF"/>
      </a:accent5>
      <a:accent6>
        <a:srgbClr val="231F20"/>
      </a:accent6>
      <a:hlink>
        <a:srgbClr val="B01F2E"/>
      </a:hlink>
      <a:folHlink>
        <a:srgbClr val="BFBEB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Custom 1">
      <a:dk1>
        <a:sysClr val="windowText" lastClr="000000"/>
      </a:dk1>
      <a:lt1>
        <a:sysClr val="window" lastClr="FFFFFF"/>
      </a:lt1>
      <a:dk2>
        <a:srgbClr val="B01F2E"/>
      </a:dk2>
      <a:lt2>
        <a:srgbClr val="FFFFFF"/>
      </a:lt2>
      <a:accent1>
        <a:srgbClr val="58585B"/>
      </a:accent1>
      <a:accent2>
        <a:srgbClr val="B01F2E"/>
      </a:accent2>
      <a:accent3>
        <a:srgbClr val="BFBEBE"/>
      </a:accent3>
      <a:accent4>
        <a:srgbClr val="58585B"/>
      </a:accent4>
      <a:accent5>
        <a:srgbClr val="FFFFFF"/>
      </a:accent5>
      <a:accent6>
        <a:srgbClr val="231F20"/>
      </a:accent6>
      <a:hlink>
        <a:srgbClr val="B01F2E"/>
      </a:hlink>
      <a:folHlink>
        <a:srgbClr val="BFBEB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sented_x0020_on xmlns="8ee30887-f2a8-4008-a2f9-85531acb3cd7" xsi:nil="true"/>
    <Department xmlns="8ee30887-f2a8-4008-a2f9-85531acb3cd7">
      <Value>Domestic</Value>
      <Value>Global</Value>
    </Department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F1D465B8E88F4FAF5AAC80E25144D0" ma:contentTypeVersion="11" ma:contentTypeDescription="Create a new document." ma:contentTypeScope="" ma:versionID="7a5de838c5c9e7b4cfd45acf7a814e47">
  <xsd:schema xmlns:xsd="http://www.w3.org/2001/XMLSchema" xmlns:xs="http://www.w3.org/2001/XMLSchema" xmlns:p="http://schemas.microsoft.com/office/2006/metadata/properties" xmlns:ns2="8ee30887-f2a8-4008-a2f9-85531acb3cd7" xmlns:ns3="876372d7-2542-4065-ad3b-22612840f7b4" targetNamespace="http://schemas.microsoft.com/office/2006/metadata/properties" ma:root="true" ma:fieldsID="6e39a3cda636f39be07c78931a8f271a" ns2:_="" ns3:_="">
    <xsd:import namespace="8ee30887-f2a8-4008-a2f9-85531acb3cd7"/>
    <xsd:import namespace="876372d7-2542-4065-ad3b-22612840f7b4"/>
    <xsd:element name="properties">
      <xsd:complexType>
        <xsd:sequence>
          <xsd:element name="documentManagement">
            <xsd:complexType>
              <xsd:all>
                <xsd:element ref="ns2:Department" minOccurs="0"/>
                <xsd:element ref="ns3:SharedWithUsers" minOccurs="0"/>
                <xsd:element ref="ns3:SharingHintHash" minOccurs="0"/>
                <xsd:element ref="ns3:SharedWithDetails" minOccurs="0"/>
                <xsd:element ref="ns2:Presented_x0020_on" minOccurs="0"/>
                <xsd:element ref="ns3:LastSharedByUser" minOccurs="0"/>
                <xsd:element ref="ns3:LastSharedByTime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e30887-f2a8-4008-a2f9-85531acb3cd7" elementFormDefault="qualified">
    <xsd:import namespace="http://schemas.microsoft.com/office/2006/documentManagement/types"/>
    <xsd:import namespace="http://schemas.microsoft.com/office/infopath/2007/PartnerControls"/>
    <xsd:element name="Department" ma:index="8" nillable="true" ma:displayName="Department" ma:default="Accounting" ma:internalName="Department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ccounting"/>
                    <xsd:enumeration value="Development"/>
                    <xsd:enumeration value="Domestic"/>
                    <xsd:enumeration value="Global"/>
                    <xsd:enumeration value="Human Resources"/>
                    <xsd:enumeration value="MCS"/>
                    <xsd:enumeration value="Operations"/>
                  </xsd:restriction>
                </xsd:simpleType>
              </xsd:element>
            </xsd:sequence>
          </xsd:extension>
        </xsd:complexContent>
      </xsd:complexType>
    </xsd:element>
    <xsd:element name="Presented_x0020_on" ma:index="12" nillable="true" ma:displayName="Presented on" ma:format="DateOnly" ma:internalName="Presented_x0020_on">
      <xsd:simpleType>
        <xsd:restriction base="dms:DateTime"/>
      </xsd:simpleType>
    </xsd:element>
    <xsd:element name="MediaServiceMetadata" ma:index="1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6372d7-2542-4065-ad3b-22612840f7b4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0" nillable="true" ma:displayName="Sharing Hint Hash" ma:internalName="SharingHintHash" ma:readOnly="true">
      <xsd:simpleType>
        <xsd:restriction base="dms:Text"/>
      </xsd:simple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4" nillable="true" ma:displayName="Last Shared By Time" ma:description="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26F2BE-ACED-48AE-8639-623C9ABF571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3E503D4-7F04-49E2-80A2-1CEE3922757E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876372d7-2542-4065-ad3b-22612840f7b4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8ee30887-f2a8-4008-a2f9-85531acb3cd7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A310780-0A9F-4D3E-B6EC-81CD1F372D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ee30887-f2a8-4008-a2f9-85531acb3cd7"/>
    <ds:schemaRef ds:uri="876372d7-2542-4065-ad3b-22612840f7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2439</TotalTime>
  <Words>701</Words>
  <Application>Microsoft Office PowerPoint</Application>
  <PresentationFormat>On-screen Show (4:3)</PresentationFormat>
  <Paragraphs>142</Paragraphs>
  <Slides>19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Office Theme</vt:lpstr>
      <vt:lpstr>2_Custom Design</vt:lpstr>
      <vt:lpstr>Custom Design</vt:lpstr>
      <vt:lpstr>PowerPoint Presentation</vt:lpstr>
      <vt:lpstr>Innovative Finance</vt:lpstr>
      <vt:lpstr>Lancet: Innovative financing instruments for global health </vt:lpstr>
      <vt:lpstr>Criteria for evaluating innovative financing strategies</vt:lpstr>
      <vt:lpstr>Additionality</vt:lpstr>
      <vt:lpstr>Equity</vt:lpstr>
      <vt:lpstr>Do No Harm</vt:lpstr>
      <vt:lpstr>Impact for Health</vt:lpstr>
      <vt:lpstr>PowerPoint Presentation</vt:lpstr>
      <vt:lpstr>UNITAID</vt:lpstr>
      <vt:lpstr>Debt2Health</vt:lpstr>
      <vt:lpstr>PowerPoint Presentation</vt:lpstr>
      <vt:lpstr>Channeling More IDA to Health</vt:lpstr>
      <vt:lpstr>Global Financing Facility</vt:lpstr>
      <vt:lpstr>Power of Nutrition</vt:lpstr>
      <vt:lpstr>Power of Nutrition</vt:lpstr>
      <vt:lpstr>Blended Finance: “Buy-Downs”</vt:lpstr>
      <vt:lpstr>Moving forward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Avery Artman</dc:creator>
  <cp:lastModifiedBy>Colin Smith</cp:lastModifiedBy>
  <cp:revision>107</cp:revision>
  <dcterms:created xsi:type="dcterms:W3CDTF">2014-08-28T20:50:18Z</dcterms:created>
  <dcterms:modified xsi:type="dcterms:W3CDTF">2018-07-22T09:41:13Z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0x01010035F1D465B8E88F4FAF5AAC80E25144D0</vt:lpwstr>
  </property>
</Properties>
</file>